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616" r:id="rId5"/>
    <p:sldId id="623" r:id="rId6"/>
    <p:sldId id="622" r:id="rId7"/>
    <p:sldId id="615" r:id="rId8"/>
    <p:sldId id="644" r:id="rId9"/>
    <p:sldId id="645" r:id="rId10"/>
    <p:sldId id="646" r:id="rId11"/>
    <p:sldId id="596" r:id="rId12"/>
    <p:sldId id="600" r:id="rId13"/>
    <p:sldId id="597" r:id="rId14"/>
    <p:sldId id="598" r:id="rId15"/>
    <p:sldId id="619" r:id="rId16"/>
    <p:sldId id="647" r:id="rId17"/>
    <p:sldId id="648" r:id="rId18"/>
    <p:sldId id="649" r:id="rId19"/>
    <p:sldId id="650" r:id="rId20"/>
    <p:sldId id="621" r:id="rId21"/>
    <p:sldId id="652" r:id="rId22"/>
    <p:sldId id="624" r:id="rId23"/>
    <p:sldId id="625" r:id="rId24"/>
    <p:sldId id="651" r:id="rId25"/>
    <p:sldId id="653" r:id="rId26"/>
    <p:sldId id="601" r:id="rId27"/>
    <p:sldId id="627" r:id="rId28"/>
    <p:sldId id="602" r:id="rId29"/>
    <p:sldId id="603" r:id="rId30"/>
    <p:sldId id="626" r:id="rId31"/>
    <p:sldId id="589" r:id="rId32"/>
    <p:sldId id="628" r:id="rId33"/>
    <p:sldId id="62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3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271"/>
    <a:srgbClr val="2A2B64"/>
    <a:srgbClr val="F22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BF249-FDE9-3D53-229E-B491748BCACA}" v="4" dt="2026-05-26T13:43:01.921"/>
    <p1510:client id="{4194DA07-D9F4-B0F7-75E9-A6EEBF196428}" v="49" dt="2026-05-26T08:13:48.904"/>
    <p1510:client id="{D0D032BA-0170-4393-B089-BF5A6B6AED8E}" v="18" dt="2026-05-26T11:17:52.813"/>
    <p1510:client id="{DFA7EF15-732E-3640-BCCA-38D2401EB956}" v="23" dt="2026-05-26T07:48:23.551"/>
    <p1510:client id="{E6305FCB-DABF-AB0A-A55A-D856DD3AA34D}" v="20" dt="2026-05-26T07:19:31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  <p:guide pos="1344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3B842-0AD4-7A4F-B181-143536E101BF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7A775-2EEB-6C4E-B0F0-F959C1E75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45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4F58E-D2D8-9477-4326-967008F2D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0833FA-F0D8-1076-333C-18A98E0CE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788091-AF6D-2ABA-319D-882E30A56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6D351-F036-6C2E-7B42-ACB144DEF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CC7E5-469B-8E41-B87B-E69B19CE2D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671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A775-2EEB-6C4E-B0F0-F959C1E758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01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A775-2EEB-6C4E-B0F0-F959C1E758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66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A775-2EEB-6C4E-B0F0-F959C1E758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94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D8146-D0C1-0ABF-41F5-C1186FA2F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E8BED-8BB9-C9C3-F77E-7CEC3EBEA2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EA70A3-77B3-B5AE-0C81-A9631905A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E15EA-2693-D4F9-D558-77A6587AA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A775-2EEB-6C4E-B0F0-F959C1E758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32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73A24-16DF-66EE-3EE8-E6A647B13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33E969-1A5B-F2B7-C0E6-DB638275F0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4911E8-7D07-1A01-D02A-2EB36C388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9F4EC-3191-17C5-708A-3B79EA4C5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A775-2EEB-6C4E-B0F0-F959C1E758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7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D53FB-1019-6D01-3C67-79B748C3D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01D2AE-CF39-16B6-44AC-5BB21E601C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C6A574-305A-3869-EEEA-CBC13146D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2DD3A-F18C-E373-189C-763C55D71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A775-2EEB-6C4E-B0F0-F959C1E758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22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B6842-A3F1-3602-3110-649E941D6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8C27D7-9A54-E3C4-16CC-CBAF1E40F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491F8F-7568-CFD3-3C0F-69B5993D4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ED58A-5F33-782A-89BA-22706A4D09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A775-2EEB-6C4E-B0F0-F959C1E758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70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A775-2EEB-6C4E-B0F0-F959C1E758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43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74C3F-22B9-CF6D-B810-06E08DE76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440DA4-9B47-92F6-0656-0643A9FDA2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D5FCB4-6807-3F95-2A8F-20C6892D9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E7AA7-2242-D6EA-ADEE-48852C6B8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A775-2EEB-6C4E-B0F0-F959C1E758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16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Hatana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A775-2EEB-6C4E-B0F0-F959C1E758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Pete +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A775-2EEB-6C4E-B0F0-F959C1E758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44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Hatana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A775-2EEB-6C4E-B0F0-F959C1E758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68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2ECF5-DA9C-DC43-678A-C6C7AFF7D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41545F-6B2C-56AB-414F-557F05732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1F03B7-84AA-C473-AC26-111E4128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Hatana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2161D-9768-34CA-CBEC-D95C964610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A775-2EEB-6C4E-B0F0-F959C1E758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56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DDD94-149C-C368-E695-F8037A799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10205A-857D-08D0-A34B-47F57CEBF3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4A4340-267B-443D-4736-834EFA42E8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Hatana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F02E2-508D-4210-F5C5-7A89B783E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A775-2EEB-6C4E-B0F0-F959C1E758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53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A775-2EEB-6C4E-B0F0-F959C1E758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54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A775-2EEB-6C4E-B0F0-F959C1E758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81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Yaw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A775-2EEB-6C4E-B0F0-F959C1E758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73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Yaw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A775-2EEB-6C4E-B0F0-F959C1E758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59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yaw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A775-2EEB-6C4E-B0F0-F959C1E758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28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C74B7-A648-11C0-A97F-CA32A67E0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57720E-13CE-C41B-E2DF-C10F9C8EB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59F2F9-E2C2-6E8F-0698-06E2A79B2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Sophie + 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58403-519B-75BF-E17F-C3FB288F1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CC7E5-469B-8E41-B87B-E69B19CE2D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935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B92C3-4359-F54F-182F-8F06214A4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A16025-24A5-3C15-57BE-18EE85E070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0720E5-7BDD-2B6C-55E3-5E342D28A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D6EA1-1865-E148-F143-FFA865877E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CC7E5-469B-8E41-B87B-E69B19CE2D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57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A775-2EEB-6C4E-B0F0-F959C1E758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065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96D4C-FD6C-4514-37F4-0621C18E6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0A53EC-0A92-BC46-C383-037666FBE0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4A3D4B-8D9B-B1C1-7AEB-B0B7F537A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Pete + ALL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13288-7BDE-82B2-241F-50FFCD05D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CC7E5-469B-8E41-B87B-E69B19CE2D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53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DC1A4-5937-65F2-CCBE-07373E87A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94787C-CF36-6D1D-1463-18729CFDE7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25A155-5371-2404-0D69-28C5F14E3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Richard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805B8-9281-E3E4-B2A5-1A64164E66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CC7E5-469B-8E41-B87B-E69B19CE2D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052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CB98C-40E0-EB47-AAFA-A7A9ED4DA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698FA8-694B-8AE6-71CA-E2AA144F2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BB15DA-33DB-1133-752B-E31D37D3E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Richard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15EFA-6353-229F-C3B4-F29C54D1B5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CC7E5-469B-8E41-B87B-E69B19CE2D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11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1B98D-5EC6-7CD6-5190-C8BFB001E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27A6E7-E17A-3D76-31FE-EDD9DBEB83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F127B2-6E1B-9D7A-7006-1D41E6AAA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Richard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BFD11-774E-8210-CD3D-2844745176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CC7E5-469B-8E41-B87B-E69B19CE2D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46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D6B41-6CF8-CFD3-E45D-956AC4CCF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DAE71A-4687-CDCD-29E7-0CBA9B397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C75BED-8FF0-31DB-6BC0-3AC1B75D7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Richard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7B4FD-E55E-F5F8-43CE-147FCD85A2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CC7E5-469B-8E41-B87B-E69B19CE2D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698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Yaw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A775-2EEB-6C4E-B0F0-F959C1E758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91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Yaw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A775-2EEB-6C4E-B0F0-F959C1E758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23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FA1F-E067-D57A-BEEF-BE0AF0635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11CDA-10E1-57D8-9B15-705D89820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2C6FD-B5B7-02C9-D7E0-4A91ED8C9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FE09-DE51-4F06-8EF6-ED53500F2E44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B1D4F-869C-8E12-735F-9CE89C19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CD63D-E9DC-ADC5-338F-A0C09CB7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CF1E-1A34-4A8F-9270-FEEF6E67A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01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4C30-0769-7D62-DD7E-201C918D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B3D20-1D0A-4968-AE3A-446795D56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10F2F-F0D8-4352-EAFA-EEA07EE3C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FE09-DE51-4F06-8EF6-ED53500F2E44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0685F-30F9-76BE-11D6-CD11B56C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B5586-BC00-4F2A-91A4-DAF3FF1F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CF1E-1A34-4A8F-9270-FEEF6E67A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81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955198-0914-19D4-E178-B62C97976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D71BE-A551-B1D6-CA36-99A747481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99A73-F19A-69E0-F52B-4FBB59D3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FE09-DE51-4F06-8EF6-ED53500F2E44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AC861-205C-5669-041F-F2EEC59D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71ED0-7874-DD20-B951-B3E6CDD8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CF1E-1A34-4A8F-9270-FEEF6E67A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3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BA36A-3C7A-EEA5-968D-8649E590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B8EA6-9292-E78E-A9A9-B62920CEA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F54AC-745D-E88F-2199-158AB8AF5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FE09-DE51-4F06-8EF6-ED53500F2E44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5068F-060E-E87D-AC09-CA7CEF46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D5F01-1059-0FFD-DB20-D2E90598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CF1E-1A34-4A8F-9270-FEEF6E67A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9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5B6CE-5588-2F35-D8BE-D74EE0C8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0F519-DDDD-923D-71D5-A378FE622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67BE3-26C6-F4A3-5546-1379FAB23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FE09-DE51-4F06-8EF6-ED53500F2E44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CB224-EECE-469A-DB0F-CC9E004C2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22229-A388-0E8D-150F-1837031A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CF1E-1A34-4A8F-9270-FEEF6E67A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1881-7EEA-035D-ACEB-B4A4054C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C5CB9-4858-D479-EDF5-2D4D2C2A0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35142-F94C-3899-BAF1-15D393AC1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55A92-AB93-B629-8483-4B6D91E6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FE09-DE51-4F06-8EF6-ED53500F2E44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51EFC-3ADF-4E3E-96B0-5ADEDE54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BB0F3-A4E1-0FF0-A745-A024344B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CF1E-1A34-4A8F-9270-FEEF6E67A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34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36489-D080-D026-7DBC-D69E532C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2FB6F-C0AD-006D-EEE7-C086A2931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444AF-5955-64F6-11C5-B771A2553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65F775-D3DB-02F3-4D79-E746E0DD1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E51CB-BBAF-BD5D-1C95-F559E42CE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718BA9-1ADE-8E10-97FA-394F17265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FE09-DE51-4F06-8EF6-ED53500F2E44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D2EE77-BC49-194D-8CE6-57942408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8D5C9-9C27-F35B-7614-742076742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CF1E-1A34-4A8F-9270-FEEF6E67A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8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75DC-326A-0B16-3A4F-EA90B6EF1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096AB2-79CB-BC84-6F71-65BD2CA6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FE09-DE51-4F06-8EF6-ED53500F2E44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78B99-242C-361F-9EC2-86D5F7AE9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BBA82-5ECA-54EB-0E48-17CD8500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CF1E-1A34-4A8F-9270-FEEF6E67A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0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03B9F0-BF3A-A609-AE41-55B6ACDB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FE09-DE51-4F06-8EF6-ED53500F2E44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BD3B3A-A82D-23AE-3189-EB129FA4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417D3-4CAC-992D-C29D-DE2F7F2A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CF1E-1A34-4A8F-9270-FEEF6E67A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39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5BFC-67B1-CB16-4F8A-7D413B31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AC52D-89D1-5CB5-D1F5-8C8D422D0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C6D03-B033-B650-4E37-6C9028F0E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26911-B72B-57C1-7779-C58A855C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FE09-DE51-4F06-8EF6-ED53500F2E44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A9039-16CE-E09A-11FB-6D377A91D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F9936-0459-99A7-539A-9376A62C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CF1E-1A34-4A8F-9270-FEEF6E67A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5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F6343-FE8C-7963-6619-29D0DACE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822D89-CA98-5881-A864-3EC628106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5B088-0F62-5D6E-4757-7C94EA90A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37C17-4130-320E-687C-FFB9303A6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FE09-DE51-4F06-8EF6-ED53500F2E44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00B28-C9FD-4FE2-A1FC-8730596D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A5602-B021-7AC0-DDF2-BF11F9FA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CF1E-1A34-4A8F-9270-FEEF6E67A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75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D75439-F7B7-40FA-7F36-9A83FD5A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ED112-9B31-CD76-2BBB-60B219482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5ACC0-1D8C-96FD-4835-32B803EF0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6CFE09-DE51-4F06-8EF6-ED53500F2E44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BC002-C468-B87A-0960-73CB93549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1D8EA-AFF4-0E75-4BCA-D22A1CE7D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C3CF1E-1A34-4A8F-9270-FEEF6E67A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72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usicfutures.co.uk/opportunities/music-innovation-fund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D0848-6411-6808-EACE-F1E742552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DE0307AF-E3E8-0C70-4062-4633809A7AC4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197C3BAB-A16C-6F5E-4468-FC615C4202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34" y="5168813"/>
            <a:ext cx="7772400" cy="1664822"/>
          </a:xfrm>
          <a:prstGeom prst="rect">
            <a:avLst/>
          </a:prstGeom>
        </p:spPr>
      </p:pic>
      <p:pic>
        <p:nvPicPr>
          <p:cNvPr id="7" name="Picture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E4182E4F-69F9-863F-760C-32BB6655E3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951" y="1858383"/>
            <a:ext cx="4148587" cy="1687324"/>
          </a:xfrm>
          <a:prstGeom prst="rect">
            <a:avLst/>
          </a:prstGeom>
          <a:effectLst>
            <a:outerShdw blurRad="150833" dist="267681" dir="27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4A9946B7-A9DF-B8BC-BE88-BDD0F8396B33}"/>
              </a:ext>
            </a:extLst>
          </p:cNvPr>
          <p:cNvSpPr txBox="1"/>
          <p:nvPr/>
        </p:nvSpPr>
        <p:spPr>
          <a:xfrm>
            <a:off x="2263740" y="4060902"/>
            <a:ext cx="781028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12B88"/>
                </a:solidFill>
                <a:latin typeface="Inclusive Sans"/>
              </a:rPr>
              <a:t>Music Innovation Fund - Webinar</a:t>
            </a:r>
            <a:endParaRPr lang="en-US" sz="3200">
              <a:latin typeface="Inclusive Sans"/>
            </a:endParaRPr>
          </a:p>
        </p:txBody>
      </p:sp>
      <p:pic>
        <p:nvPicPr>
          <p:cNvPr id="9" name="Picture 8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DAE44FE2-E445-2EA3-5329-7B50EBB5B3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380" y="5484977"/>
            <a:ext cx="814127" cy="81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5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279D6-74FE-2DB1-8A51-24F1E9D6F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E63BAA85-3427-006B-3FF7-179DF75AD38A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2748F4D-0E65-A4E7-7FF6-8519008365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268B83-7CF8-7574-4553-7E9950EA3FC9}"/>
              </a:ext>
            </a:extLst>
          </p:cNvPr>
          <p:cNvSpPr txBox="1"/>
          <p:nvPr/>
        </p:nvSpPr>
        <p:spPr>
          <a:xfrm>
            <a:off x="1489801" y="1324396"/>
            <a:ext cx="8770944" cy="42043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Who Can Apply </a:t>
            </a:r>
            <a:endParaRPr lang="en-US" b="1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 • Registered SMEs or CICs </a:t>
            </a:r>
            <a:endParaRPr lang="en-GB" dirty="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 • Based in, or have significant presence in, the Liverpool City Region.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 • Proposing a music innovation with a clear route to real-world use,  commercialisation, </a:t>
            </a:r>
            <a:r>
              <a:rPr lang="en-GB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and sector impact </a:t>
            </a:r>
            <a:endParaRPr lang="en-US" dirty="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chemeClr val="bg1"/>
              </a:solidFill>
              <a:latin typeface="Inclusive Sans"/>
            </a:endParaRP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Not eligible to lead: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Publicly funded organisations, non-profits without commercial focus, charities, schools, colleges, or universities cannot lead applications. </a:t>
            </a:r>
            <a:r>
              <a:rPr lang="en-GB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However, they may be </a:t>
            </a:r>
            <a:r>
              <a:rPr lang="en-GB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 </a:t>
            </a:r>
            <a:r>
              <a:rPr lang="en-GB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partners if the lead organisation is an eligible company</a:t>
            </a:r>
            <a:endParaRPr lang="en-GB">
              <a:solidFill>
                <a:schemeClr val="bg1"/>
              </a:solidFill>
              <a:latin typeface="Inclusive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9063A-B85C-9B95-63D1-F949E076D661}"/>
              </a:ext>
            </a:extLst>
          </p:cNvPr>
          <p:cNvSpPr txBox="1"/>
          <p:nvPr/>
        </p:nvSpPr>
        <p:spPr>
          <a:xfrm>
            <a:off x="725096" y="311340"/>
            <a:ext cx="2515432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F12B88"/>
                </a:solidFill>
                <a:latin typeface="Inclusive Sans"/>
              </a:rPr>
              <a:t>Eligibility</a:t>
            </a:r>
          </a:p>
        </p:txBody>
      </p:sp>
    </p:spTree>
    <p:extLst>
      <p:ext uri="{BB962C8B-B14F-4D97-AF65-F5344CB8AC3E}">
        <p14:creationId xmlns:p14="http://schemas.microsoft.com/office/powerpoint/2010/main" val="262362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5E8E4-B5A3-4A5A-AE8A-4364EF17B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0C97952-F263-D7AB-8997-F67328C36632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686DC76-41D1-35D1-D27C-15BEC07C92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384BE2-6C2A-29FF-06F8-B381C2F3CE55}"/>
              </a:ext>
            </a:extLst>
          </p:cNvPr>
          <p:cNvSpPr txBox="1"/>
          <p:nvPr/>
        </p:nvSpPr>
        <p:spPr>
          <a:xfrm>
            <a:off x="2019473" y="2209800"/>
            <a:ext cx="8291725" cy="34778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We are seeking projects that push boundaries in how music is created, performed, distributed, monetised, or experienced; </a:t>
            </a:r>
            <a:endParaRPr lang="en-US" sz="200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With intention to also impact on: </a:t>
            </a:r>
            <a:endParaRPr lang="en-US" sz="2000" b="1" dirty="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20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a) improving environmental sustainability and/or: </a:t>
            </a:r>
            <a:endParaRPr lang="en-US" sz="200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b) increasing diversity, inclusivity and equality in the sector. </a:t>
            </a:r>
            <a:endParaRPr lang="en-US" sz="2000">
              <a:solidFill>
                <a:schemeClr val="bg1"/>
              </a:solidFill>
              <a:latin typeface="Inclusive Sans"/>
            </a:endParaRPr>
          </a:p>
          <a:p>
            <a:endParaRPr lang="en-GB" sz="2000" dirty="0">
              <a:solidFill>
                <a:schemeClr val="bg1"/>
              </a:solidFill>
              <a:latin typeface="Inclusive Sans"/>
            </a:endParaRPr>
          </a:p>
          <a:p>
            <a:endParaRPr lang="en-GB" sz="2000" dirty="0">
              <a:solidFill>
                <a:schemeClr val="bg1"/>
              </a:solidFill>
              <a:latin typeface="Inclusive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1B7B2-62DB-AA73-67B7-A294D0FE8D04}"/>
              </a:ext>
            </a:extLst>
          </p:cNvPr>
          <p:cNvSpPr txBox="1"/>
          <p:nvPr/>
        </p:nvSpPr>
        <p:spPr>
          <a:xfrm>
            <a:off x="725096" y="311340"/>
            <a:ext cx="4841710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F12B88"/>
                </a:solidFill>
                <a:latin typeface="Inclusive Sans"/>
              </a:rPr>
              <a:t>What we can fund</a:t>
            </a:r>
          </a:p>
        </p:txBody>
      </p:sp>
    </p:spTree>
    <p:extLst>
      <p:ext uri="{BB962C8B-B14F-4D97-AF65-F5344CB8AC3E}">
        <p14:creationId xmlns:p14="http://schemas.microsoft.com/office/powerpoint/2010/main" val="241192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D8750-707F-4D51-C3DA-06DAB1884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16593D1-A3EB-78F7-310A-8390575D265F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89B4CA5-A690-7F3D-0FE1-CC4F30CBE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9A3A99-C973-70D8-DCA3-DA6EB9B1EAFA}"/>
              </a:ext>
            </a:extLst>
          </p:cNvPr>
          <p:cNvSpPr txBox="1"/>
          <p:nvPr/>
        </p:nvSpPr>
        <p:spPr>
          <a:xfrm>
            <a:off x="2115457" y="2118791"/>
            <a:ext cx="9460206" cy="23627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endParaRPr lang="en-GB" sz="2000" dirty="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20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Fan engagement platforms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20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New ways of working with data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20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New monetisation models (co-ops, creator economy tools, micropayments)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20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Innovations supporting artist livelihoods and fairer value flows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691B0B-3ADD-3F09-5B49-DF705E78D88E}"/>
              </a:ext>
            </a:extLst>
          </p:cNvPr>
          <p:cNvSpPr txBox="1"/>
          <p:nvPr/>
        </p:nvSpPr>
        <p:spPr>
          <a:xfrm>
            <a:off x="653455" y="298314"/>
            <a:ext cx="9454448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F12B88"/>
                </a:solidFill>
                <a:latin typeface="Inclusive Sans"/>
              </a:rPr>
              <a:t>New Business Models and Platforms</a:t>
            </a:r>
            <a:endParaRPr lang="en-US" sz="4800" b="1" dirty="0">
              <a:solidFill>
                <a:srgbClr val="F12B88"/>
              </a:solidFill>
              <a:latin typeface="Inclusive Sans"/>
            </a:endParaRPr>
          </a:p>
        </p:txBody>
      </p:sp>
    </p:spTree>
    <p:extLst>
      <p:ext uri="{BB962C8B-B14F-4D97-AF65-F5344CB8AC3E}">
        <p14:creationId xmlns:p14="http://schemas.microsoft.com/office/powerpoint/2010/main" val="731630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A94B2-F466-D1E4-49CA-425672F45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8CF8C102-686F-A93C-115C-62A02D27ACA3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20F200A-AAB0-6BED-E66B-DD9BB088FD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16BFDD-9E88-4549-D1F9-3CF604B244F6}"/>
              </a:ext>
            </a:extLst>
          </p:cNvPr>
          <p:cNvSpPr txBox="1"/>
          <p:nvPr/>
        </p:nvSpPr>
        <p:spPr>
          <a:xfrm>
            <a:off x="2115457" y="2714104"/>
            <a:ext cx="8997796" cy="14329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Realtime, interactive and virtual production for music content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20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Spatial audio, adaptive music, immersive experiences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20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Workflow automation and next-gen music production pipelines </a:t>
            </a:r>
            <a:endParaRPr lang="en-US">
              <a:solidFill>
                <a:schemeClr val="bg1"/>
              </a:solidFill>
              <a:latin typeface="Inclusive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B29251-30C1-F68F-85EC-34A8CEFD8330}"/>
              </a:ext>
            </a:extLst>
          </p:cNvPr>
          <p:cNvSpPr txBox="1"/>
          <p:nvPr/>
        </p:nvSpPr>
        <p:spPr>
          <a:xfrm>
            <a:off x="725096" y="311340"/>
            <a:ext cx="7733592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F12B88"/>
                </a:solidFill>
                <a:latin typeface="Inclusive Sans"/>
              </a:rPr>
              <a:t>New Production Technologies</a:t>
            </a:r>
            <a:endParaRPr lang="en-US" sz="4800" b="1" dirty="0">
              <a:solidFill>
                <a:srgbClr val="F12B88"/>
              </a:solidFill>
              <a:latin typeface="Inclusive Sans"/>
            </a:endParaRPr>
          </a:p>
        </p:txBody>
      </p:sp>
    </p:spTree>
    <p:extLst>
      <p:ext uri="{BB962C8B-B14F-4D97-AF65-F5344CB8AC3E}">
        <p14:creationId xmlns:p14="http://schemas.microsoft.com/office/powerpoint/2010/main" val="350351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789F1-EA9C-C251-C5D9-5AEF1DDF3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AA350A95-BC9A-9AA5-9072-05D61D5EDD9C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51D2313-F3F3-23C2-EF60-E17377347B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221E9E-2C89-8B63-A57C-6F12C145297D}"/>
              </a:ext>
            </a:extLst>
          </p:cNvPr>
          <p:cNvSpPr txBox="1"/>
          <p:nvPr/>
        </p:nvSpPr>
        <p:spPr>
          <a:xfrm>
            <a:off x="2115457" y="2874838"/>
            <a:ext cx="8997796" cy="14329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New immersive formats for live and digital music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20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Multisensory installations, interactive concerts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20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Location-based media and music-focused digital twins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FA842-863D-B4BE-89BA-8FF5D1EF4D58}"/>
              </a:ext>
            </a:extLst>
          </p:cNvPr>
          <p:cNvSpPr txBox="1"/>
          <p:nvPr/>
        </p:nvSpPr>
        <p:spPr>
          <a:xfrm>
            <a:off x="452953" y="324947"/>
            <a:ext cx="9628790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F12B88"/>
                </a:solidFill>
                <a:latin typeface="Inclusive Sans"/>
                <a:ea typeface="+mn-lt"/>
                <a:cs typeface="+mn-lt"/>
              </a:rPr>
              <a:t>Immersive &amp; Interactive Experiences </a:t>
            </a:r>
            <a:endParaRPr lang="en-US" b="1">
              <a:latin typeface="Inclusive Sans"/>
            </a:endParaRPr>
          </a:p>
        </p:txBody>
      </p:sp>
    </p:spTree>
    <p:extLst>
      <p:ext uri="{BB962C8B-B14F-4D97-AF65-F5344CB8AC3E}">
        <p14:creationId xmlns:p14="http://schemas.microsoft.com/office/powerpoint/2010/main" val="2873479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4E1E3-6378-775E-0C5B-3F94687E4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FAC4CE52-3B9F-0243-ADC7-C89BC7DF8BEE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7EA0372-73FD-86C0-CFCB-1E7D8D5395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4FFD08-B473-2894-1D51-F8D240419246}"/>
              </a:ext>
            </a:extLst>
          </p:cNvPr>
          <p:cNvSpPr txBox="1"/>
          <p:nvPr/>
        </p:nvSpPr>
        <p:spPr>
          <a:xfrm>
            <a:off x="1287111" y="2663734"/>
            <a:ext cx="10753317" cy="25423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New hardware/software for recording or performance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Innovations and tools supporting music education, skills, wellbeing and workforce development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Accessibility innovations for artists, music professionals and audiences.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</a:t>
            </a:r>
            <a:r>
              <a:rPr lang="en-GB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Human Centred AI-native tools for artists, performers, and producers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</a:t>
            </a:r>
            <a:r>
              <a:rPr lang="en-GB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Generative audio/video workflows, creative agents, recommendation systems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</a:t>
            </a:r>
            <a:r>
              <a:rPr lang="en-GB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Tools supporting rights, authenticity, provenance, ethics, or transparency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70745-6148-33C7-0D14-8114CD038A7C}"/>
              </a:ext>
            </a:extLst>
          </p:cNvPr>
          <p:cNvSpPr txBox="1"/>
          <p:nvPr/>
        </p:nvSpPr>
        <p:spPr>
          <a:xfrm>
            <a:off x="575417" y="324947"/>
            <a:ext cx="8058809" cy="156966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F12B88"/>
                </a:solidFill>
                <a:latin typeface="Inclusive Sans"/>
                <a:ea typeface="+mn-lt"/>
                <a:cs typeface="+mn-lt"/>
              </a:rPr>
              <a:t>Tools and Innovations for Live, </a:t>
            </a:r>
            <a:endParaRPr lang="en-US" sz="4800" b="1">
              <a:solidFill>
                <a:srgbClr val="000000"/>
              </a:solidFill>
              <a:latin typeface="Inclusive Sans"/>
              <a:ea typeface="+mn-lt"/>
              <a:cs typeface="+mn-lt"/>
            </a:endParaRPr>
          </a:p>
          <a:p>
            <a:r>
              <a:rPr lang="en-US" sz="4800" b="1">
                <a:solidFill>
                  <a:srgbClr val="F12B88"/>
                </a:solidFill>
                <a:latin typeface="Inclusive Sans"/>
                <a:ea typeface="+mn-lt"/>
                <a:cs typeface="+mn-lt"/>
              </a:rPr>
              <a:t>Studio, or Education </a:t>
            </a:r>
            <a:endParaRPr lang="en-US" sz="4800" b="1">
              <a:latin typeface="Inclusive San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89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987B7-748A-2554-4CC6-4628444F5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C36407AB-B442-534B-8434-6F325AB8920B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0483B4A-623B-CCD7-E5B6-73C4F71803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2C82A6-EC6E-7CBB-F43E-6E5F0AED604D}"/>
              </a:ext>
            </a:extLst>
          </p:cNvPr>
          <p:cNvSpPr txBox="1"/>
          <p:nvPr/>
        </p:nvSpPr>
        <p:spPr>
          <a:xfrm>
            <a:off x="1709644" y="2713503"/>
            <a:ext cx="8997796" cy="14329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Improving the way that metadata is created, managed, and used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Tools supporting better ways of managing rights, authenticity, provenance, ethics, or transparency (particularly in relation to </a:t>
            </a:r>
            <a:r>
              <a:rPr lang="en-GB" sz="2000" dirty="0" err="1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ie</a:t>
            </a:r>
            <a:r>
              <a:rPr lang="en-GB" sz="2000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 AI)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D71F86-6920-F2F0-B545-21A088C6BE4E}"/>
              </a:ext>
            </a:extLst>
          </p:cNvPr>
          <p:cNvSpPr txBox="1"/>
          <p:nvPr/>
        </p:nvSpPr>
        <p:spPr>
          <a:xfrm>
            <a:off x="725096" y="311340"/>
            <a:ext cx="6357061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F12B88"/>
                </a:solidFill>
                <a:latin typeface="Inclusive Sans"/>
                <a:ea typeface="+mn-lt"/>
                <a:cs typeface="+mn-lt"/>
              </a:rPr>
              <a:t>IP, Rights and Metadata </a:t>
            </a:r>
            <a:endParaRPr lang="en-US" sz="4800" b="1">
              <a:latin typeface="Inclusive San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792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4A5D5-DFCA-6DA2-3A50-C616B10A1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E8F5A55B-C71D-1C44-3FCC-7AAA36F8A966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B582323-E653-B301-3E84-DE112B6FBF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E885D1-F8D2-98A4-18DB-0C539CE7B6AA}"/>
              </a:ext>
            </a:extLst>
          </p:cNvPr>
          <p:cNvSpPr txBox="1"/>
          <p:nvPr/>
        </p:nvSpPr>
        <p:spPr>
          <a:xfrm>
            <a:off x="1470852" y="2124775"/>
            <a:ext cx="8682689" cy="32778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This funding is to support Innovation in music. Unfortunately, we cannot fund work that: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Is production only (i.e. recording an album, doing a one off show, content creation, marketing and advertising, day to day business operation costs).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Where there is no clear R&amp;D, innovation or development proposed.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Travel/touring costs where travel/touring is the main purpose of the spend. However, you </a:t>
            </a:r>
            <a:r>
              <a:rPr lang="en-GB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are allowed travel as part of your R&amp;D/Innovation activity.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endParaRPr lang="en-GB" dirty="0">
              <a:solidFill>
                <a:schemeClr val="bg1"/>
              </a:solidFill>
              <a:latin typeface="Inclusive Sans" pitchFamily="2" charset="0"/>
              <a:cs typeface="Inclusive San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A5529-CFA3-C7A4-2337-88B20689912F}"/>
              </a:ext>
            </a:extLst>
          </p:cNvPr>
          <p:cNvSpPr txBox="1"/>
          <p:nvPr/>
        </p:nvSpPr>
        <p:spPr>
          <a:xfrm>
            <a:off x="725096" y="311340"/>
            <a:ext cx="5715347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F12B88"/>
                </a:solidFill>
                <a:latin typeface="Inclusive Sans"/>
              </a:rPr>
              <a:t>What we cannot fund</a:t>
            </a:r>
          </a:p>
        </p:txBody>
      </p:sp>
    </p:spTree>
    <p:extLst>
      <p:ext uri="{BB962C8B-B14F-4D97-AF65-F5344CB8AC3E}">
        <p14:creationId xmlns:p14="http://schemas.microsoft.com/office/powerpoint/2010/main" val="3814740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C9170-469C-D14A-F9B8-CE590CD5F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1774BEEB-7A43-DB8D-E07C-9215EBC80E29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719F04A-BE1A-72B0-0547-BEFA1116F4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DB1DC7-482F-D242-69A5-A1EB9B8D680F}"/>
              </a:ext>
            </a:extLst>
          </p:cNvPr>
          <p:cNvSpPr txBox="1"/>
          <p:nvPr/>
        </p:nvSpPr>
        <p:spPr>
          <a:xfrm>
            <a:off x="1430630" y="2076800"/>
            <a:ext cx="8682689" cy="33733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Is not clearly of significant benefit to the music sector. Music industry innovation must be in the centre of the proposition.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Events and one-off experiences. Your innovation needs to demonstrate potential for scalability and sustainability beyond the life of the funding.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Music Education/Support/Skills/Community programmes, however we are encouraging applications that are education centred i.e. leading to new products and services that help people learn. </a:t>
            </a:r>
            <a:endParaRPr lang="en-US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Inclusive Sans" pitchFamily="2" charset="0"/>
              <a:cs typeface="Inclusive San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525553-45F4-0E0F-C824-FED9DAA4471E}"/>
              </a:ext>
            </a:extLst>
          </p:cNvPr>
          <p:cNvSpPr txBox="1"/>
          <p:nvPr/>
        </p:nvSpPr>
        <p:spPr>
          <a:xfrm>
            <a:off x="725096" y="311340"/>
            <a:ext cx="5715347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F12B88"/>
                </a:solidFill>
                <a:latin typeface="Inclusive Sans"/>
              </a:rPr>
              <a:t>What we cannot fund</a:t>
            </a:r>
          </a:p>
        </p:txBody>
      </p:sp>
    </p:spTree>
    <p:extLst>
      <p:ext uri="{BB962C8B-B14F-4D97-AF65-F5344CB8AC3E}">
        <p14:creationId xmlns:p14="http://schemas.microsoft.com/office/powerpoint/2010/main" val="2364548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7CDA9-CA78-40BC-3295-C9267725C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E1B53FC4-9C95-7A91-CA5E-B7900A68FD43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E049FE7-7263-841B-EA64-E558B73D43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36053D-618D-4DCF-7EEE-1246E173EEF9}"/>
              </a:ext>
            </a:extLst>
          </p:cNvPr>
          <p:cNvSpPr txBox="1"/>
          <p:nvPr/>
        </p:nvSpPr>
        <p:spPr>
          <a:xfrm>
            <a:off x="2233345" y="2072852"/>
            <a:ext cx="7488494" cy="28146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We are looking for projects that demonstrate clear novelty, sector benefit and potential for impact. </a:t>
            </a:r>
            <a:endParaRPr lang="en-US" sz="200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Projects should seek to improve outcomes for musicians, creators, or industry professionals, address real market opportunities, and show potential for scalability and growth. </a:t>
            </a:r>
            <a:endParaRPr lang="en-US" sz="2000">
              <a:solidFill>
                <a:schemeClr val="bg1"/>
              </a:solidFill>
              <a:latin typeface="Inclusive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6AB6E-EF12-6EEC-04D0-F2BBCE4BBF4C}"/>
              </a:ext>
            </a:extLst>
          </p:cNvPr>
          <p:cNvSpPr txBox="1"/>
          <p:nvPr/>
        </p:nvSpPr>
        <p:spPr>
          <a:xfrm>
            <a:off x="725096" y="311340"/>
            <a:ext cx="8417304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F12B88"/>
                </a:solidFill>
                <a:latin typeface="Inclusive Sans"/>
              </a:rPr>
              <a:t>Selection &amp; Assessment Criteria </a:t>
            </a:r>
            <a:endParaRPr lang="en-US">
              <a:latin typeface="Inclusive Sans"/>
            </a:endParaRPr>
          </a:p>
        </p:txBody>
      </p:sp>
    </p:spTree>
    <p:extLst>
      <p:ext uri="{BB962C8B-B14F-4D97-AF65-F5344CB8AC3E}">
        <p14:creationId xmlns:p14="http://schemas.microsoft.com/office/powerpoint/2010/main" val="55215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D1FE8-BF7A-7C11-3B54-1477FB69D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8B37BC37-1459-56D0-6CBB-55326BFD8E03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B17AED6-8C0C-7D5F-E9AB-F19BF52B4A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042344-C6DB-CB46-EE3E-268DC44D1D48}"/>
              </a:ext>
            </a:extLst>
          </p:cNvPr>
          <p:cNvSpPr txBox="1"/>
          <p:nvPr/>
        </p:nvSpPr>
        <p:spPr>
          <a:xfrm>
            <a:off x="725096" y="311340"/>
            <a:ext cx="3616311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F12B88"/>
                </a:solidFill>
                <a:latin typeface="Inclusive Sans"/>
              </a:rPr>
              <a:t>Introductions</a:t>
            </a:r>
            <a:endParaRPr lang="en-US">
              <a:latin typeface="Inclusive Sans"/>
            </a:endParaRPr>
          </a:p>
        </p:txBody>
      </p:sp>
      <p:pic>
        <p:nvPicPr>
          <p:cNvPr id="4" name="Picture 3" descr="Yaw Owusu - Creative Director @ Nothin But The Music Ltd | Music  Consultancy and Strategy | LinkedIn">
            <a:extLst>
              <a:ext uri="{FF2B5EF4-FFF2-40B4-BE49-F238E27FC236}">
                <a16:creationId xmlns:a16="http://schemas.microsoft.com/office/drawing/2014/main" id="{C9075C34-A489-6617-14D2-50BB3A335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382" y="1923068"/>
            <a:ext cx="1339145" cy="1317978"/>
          </a:xfrm>
          <a:prstGeom prst="rect">
            <a:avLst/>
          </a:prstGeom>
        </p:spPr>
      </p:pic>
      <p:pic>
        <p:nvPicPr>
          <p:cNvPr id="6" name="Picture 5" descr="Profile image">
            <a:extLst>
              <a:ext uri="{FF2B5EF4-FFF2-40B4-BE49-F238E27FC236}">
                <a16:creationId xmlns:a16="http://schemas.microsoft.com/office/drawing/2014/main" id="{32D27B5F-272F-8F92-3211-7E6E91168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205" y="3645421"/>
            <a:ext cx="1333500" cy="13193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40C2C7-7BDC-9161-F620-9D83C5A1E51C}"/>
              </a:ext>
            </a:extLst>
          </p:cNvPr>
          <p:cNvSpPr txBox="1"/>
          <p:nvPr/>
        </p:nvSpPr>
        <p:spPr>
          <a:xfrm>
            <a:off x="3247093" y="2151669"/>
            <a:ext cx="352777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u="none" strike="noStrike" baseline="0">
                <a:solidFill>
                  <a:srgbClr val="FFFFFF"/>
                </a:solidFill>
                <a:latin typeface="Inclusive Sans"/>
              </a:rPr>
              <a:t>Yaw Owusu,</a:t>
            </a:r>
            <a:r>
              <a:rPr lang="en-GB" sz="2000" b="1" i="1" u="none" strike="noStrike" baseline="0">
                <a:solidFill>
                  <a:srgbClr val="FFFFFF"/>
                </a:solidFill>
                <a:latin typeface="Inclusive Sans"/>
              </a:rPr>
              <a:t> </a:t>
            </a:r>
            <a:br>
              <a:rPr lang="en-GB" sz="2000" b="1" i="1" u="none" strike="noStrike" baseline="0">
                <a:solidFill>
                  <a:srgbClr val="FFFFFF"/>
                </a:solidFill>
                <a:latin typeface="Inclusive Sans"/>
              </a:rPr>
            </a:br>
            <a:r>
              <a:rPr lang="en-GB" sz="2000" u="none" strike="noStrike" baseline="0">
                <a:solidFill>
                  <a:srgbClr val="FFFFFF"/>
                </a:solidFill>
                <a:latin typeface="Inclusive Sans"/>
              </a:rPr>
              <a:t>Enterprise Lead</a:t>
            </a:r>
            <a:r>
              <a:rPr sz="2000" b="0">
                <a:solidFill>
                  <a:srgbClr val="000000"/>
                </a:solidFill>
                <a:latin typeface="Inclusive Sans"/>
                <a:ea typeface="Inclusive Sans"/>
                <a:cs typeface="Inclusive Sans"/>
              </a:rPr>
              <a:t>​</a:t>
            </a:r>
            <a:endParaRPr lang="en-US" sz="2000">
              <a:latin typeface="Inclusive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CEBB0-D3CD-8632-09A5-0025BA090063}"/>
              </a:ext>
            </a:extLst>
          </p:cNvPr>
          <p:cNvSpPr txBox="1"/>
          <p:nvPr/>
        </p:nvSpPr>
        <p:spPr>
          <a:xfrm>
            <a:off x="7215007" y="2189128"/>
            <a:ext cx="354894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rgbClr val="FFFFFF"/>
                </a:solidFill>
                <a:latin typeface="Inclusive Sans"/>
              </a:rPr>
              <a:t>Richard Koeck,</a:t>
            </a:r>
            <a:endParaRPr lang="en-US"/>
          </a:p>
          <a:p>
            <a:r>
              <a:rPr lang="en-GB" sz="2000">
                <a:solidFill>
                  <a:srgbClr val="FFFFFF"/>
                </a:solidFill>
                <a:latin typeface="Inclusive Sans"/>
                <a:cs typeface="Inclusive Sans" pitchFamily="2" charset="0"/>
              </a:rPr>
              <a:t>Director</a:t>
            </a:r>
            <a:endParaRPr lang="en-GB" sz="2000">
              <a:latin typeface="Inclusive Sans"/>
              <a:cs typeface="Inclusive Sans" pitchFamily="2" charset="0"/>
            </a:endParaRPr>
          </a:p>
          <a:p>
            <a:pPr algn="ctr"/>
            <a:endParaRPr lang="en-GB" sz="2000">
              <a:latin typeface="Inclusive Sans" pitchFamily="2" charset="0"/>
              <a:cs typeface="Inclusive San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FAD419-5FDB-8DCF-1608-DB90DB6BD1FB}"/>
              </a:ext>
            </a:extLst>
          </p:cNvPr>
          <p:cNvSpPr txBox="1"/>
          <p:nvPr/>
        </p:nvSpPr>
        <p:spPr>
          <a:xfrm>
            <a:off x="3247093" y="3866791"/>
            <a:ext cx="2899833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GB" sz="2000" b="1" u="none" strike="noStrike" baseline="0" err="1">
                <a:solidFill>
                  <a:srgbClr val="FFFFFF"/>
                </a:solidFill>
                <a:latin typeface="Inclusive Sans"/>
                <a:ea typeface="Segoe UI"/>
                <a:cs typeface="Segoe UI"/>
              </a:rPr>
              <a:t>Hatana</a:t>
            </a:r>
            <a:r>
              <a:rPr lang="en-GB" sz="2000" b="1" u="none" strike="noStrike" baseline="0">
                <a:solidFill>
                  <a:srgbClr val="FFFFFF"/>
                </a:solidFill>
                <a:latin typeface="Inclusive Sans"/>
                <a:ea typeface="Segoe UI"/>
                <a:cs typeface="Segoe UI"/>
              </a:rPr>
              <a:t> El-Jarn, </a:t>
            </a:r>
            <a:r>
              <a:rPr lang="en-GB" sz="2000" b="1" i="0">
                <a:solidFill>
                  <a:srgbClr val="000000"/>
                </a:solidFill>
                <a:latin typeface="Inclusive Sans"/>
                <a:ea typeface="Segoe UI"/>
                <a:cs typeface="Segoe UI"/>
              </a:rPr>
              <a:t>​</a:t>
            </a:r>
          </a:p>
          <a:p>
            <a:pPr algn="l" rtl="0"/>
            <a:r>
              <a:rPr lang="en-GB" sz="2000" u="none" strike="noStrike" baseline="0">
                <a:solidFill>
                  <a:srgbClr val="FFFFFF"/>
                </a:solidFill>
                <a:latin typeface="Inclusive Sans"/>
                <a:ea typeface="Segoe UI"/>
                <a:cs typeface="Segoe UI"/>
              </a:rPr>
              <a:t>Co-Lead LJMU</a:t>
            </a:r>
          </a:p>
          <a:p>
            <a:pPr algn="ctr"/>
            <a:endParaRPr lang="en-GB"/>
          </a:p>
        </p:txBody>
      </p:sp>
      <p:pic>
        <p:nvPicPr>
          <p:cNvPr id="2" name="Picture 1" descr="Close-up of a wild plant growing between lava rocks">
            <a:extLst>
              <a:ext uri="{FF2B5EF4-FFF2-40B4-BE49-F238E27FC236}">
                <a16:creationId xmlns:a16="http://schemas.microsoft.com/office/drawing/2014/main" id="{70FC5141-0306-2DC3-268F-750D3F5FDC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0451" y="3645288"/>
            <a:ext cx="1344437" cy="13038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D0057B-5185-E8C9-91FB-2E2D93C89B43}"/>
              </a:ext>
            </a:extLst>
          </p:cNvPr>
          <p:cNvSpPr txBox="1"/>
          <p:nvPr/>
        </p:nvSpPr>
        <p:spPr>
          <a:xfrm>
            <a:off x="7215007" y="3898112"/>
            <a:ext cx="354894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u="none" strike="noStrike" baseline="0">
                <a:solidFill>
                  <a:srgbClr val="FFFFFF"/>
                </a:solidFill>
                <a:latin typeface="Inclusive Sans"/>
                <a:cs typeface="Inclusive Sans" pitchFamily="2" charset="0"/>
              </a:rPr>
              <a:t>Pete Woodbridge, </a:t>
            </a:r>
            <a:endParaRPr lang="en-GB" sz="2000">
              <a:solidFill>
                <a:srgbClr val="000000"/>
              </a:solidFill>
              <a:latin typeface="Inclusive Sans"/>
              <a:cs typeface="Inclusive Sans" pitchFamily="2" charset="0"/>
            </a:endParaRPr>
          </a:p>
          <a:p>
            <a:r>
              <a:rPr lang="en-GB" sz="2000" u="none" strike="noStrike" baseline="0">
                <a:solidFill>
                  <a:srgbClr val="FFFFFF"/>
                </a:solidFill>
                <a:latin typeface="Inclusive Sans"/>
                <a:cs typeface="Inclusive Sans" pitchFamily="2" charset="0"/>
              </a:rPr>
              <a:t>R&amp;D Innovation Lead</a:t>
            </a:r>
            <a:endParaRPr lang="en-GB" sz="2000">
              <a:latin typeface="Inclusive Sans"/>
              <a:cs typeface="Inclusive Sans" pitchFamily="2" charset="0"/>
            </a:endParaRPr>
          </a:p>
          <a:p>
            <a:pPr algn="ctr"/>
            <a:endParaRPr lang="en-GB" sz="2000">
              <a:latin typeface="Inclusive Sans" pitchFamily="2" charset="0"/>
              <a:cs typeface="Inclusive Sans" pitchFamily="2" charset="0"/>
            </a:endParaRPr>
          </a:p>
        </p:txBody>
      </p:sp>
      <p:pic>
        <p:nvPicPr>
          <p:cNvPr id="13" name="Picture 12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712C2BAB-AEDC-CC3C-2698-E41D808BDC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1433" y="1924640"/>
            <a:ext cx="1319753" cy="131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51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452F3-692B-715E-9BF5-55BCB845F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62F35A5A-4885-1F61-C5D1-3F6ECF01E8E3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D8AA3AC-C94F-971B-CEA2-F0337F0F35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7A0995-068F-7BBA-614E-0992DB96BC7A}"/>
              </a:ext>
            </a:extLst>
          </p:cNvPr>
          <p:cNvSpPr txBox="1"/>
          <p:nvPr/>
        </p:nvSpPr>
        <p:spPr>
          <a:xfrm>
            <a:off x="725096" y="1712105"/>
            <a:ext cx="10268603" cy="41167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1. Strategic Alignment </a:t>
            </a:r>
            <a:endParaRPr lang="en-US" sz="1600" b="1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Does the opportunity align with </a:t>
            </a:r>
            <a:r>
              <a:rPr lang="en-GB" sz="1600" dirty="0" err="1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MusicFutures</a:t>
            </a:r>
            <a:r>
              <a:rPr lang="en-GB" sz="1600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' mission and long-term goals? </a:t>
            </a:r>
            <a:endParaRPr lang="en-US" sz="160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Does it support innovation, diversity, and sustainability in the music industry? </a:t>
            </a:r>
            <a:endParaRPr lang="en-US" sz="160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Is it consistent with current priority areas (e.g., emerging talent, technology, audience development, inclusivity)? </a:t>
            </a:r>
            <a:endParaRPr lang="en-US" sz="160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en-GB" sz="1600" dirty="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2. Market Potential and Audience Reach </a:t>
            </a:r>
            <a:endParaRPr lang="en-US" sz="1600" b="1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Is there a clear target </a:t>
            </a:r>
            <a:r>
              <a:rPr lang="en-GB" sz="1600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audience and demand for the proposed work? </a:t>
            </a:r>
            <a:endParaRPr lang="en-US" sz="160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Does the opportunity demonstrate potential for growth or scalability? </a:t>
            </a:r>
            <a:endParaRPr lang="en-US" sz="160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Are there route to market plans including marketing, distribution, or audience engagement? </a:t>
            </a:r>
            <a:endParaRPr lang="en-US" sz="160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en-GB" sz="1600" dirty="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en-GB" sz="1600" b="1" dirty="0">
              <a:solidFill>
                <a:schemeClr val="bg1"/>
              </a:solidFill>
              <a:latin typeface="Inclusive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E962E0-5C03-57AF-7782-B65E88173802}"/>
              </a:ext>
            </a:extLst>
          </p:cNvPr>
          <p:cNvSpPr txBox="1"/>
          <p:nvPr/>
        </p:nvSpPr>
        <p:spPr>
          <a:xfrm>
            <a:off x="725096" y="311340"/>
            <a:ext cx="8277844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F12B88"/>
                </a:solidFill>
                <a:latin typeface="Inclusive Sans"/>
              </a:rPr>
              <a:t>Selection &amp; Assessment Criteria</a:t>
            </a:r>
            <a:endParaRPr lang="en-US">
              <a:latin typeface="Inclusive Sans"/>
            </a:endParaRPr>
          </a:p>
        </p:txBody>
      </p:sp>
    </p:spTree>
    <p:extLst>
      <p:ext uri="{BB962C8B-B14F-4D97-AF65-F5344CB8AC3E}">
        <p14:creationId xmlns:p14="http://schemas.microsoft.com/office/powerpoint/2010/main" val="2596233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DC9B9-2E77-E460-C29E-8C4A67FE4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C933F888-BF03-B280-B1E3-5B0E70AAA54B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715B231-6259-01FA-DCCE-88690A3CF2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A69F30-FFDF-73DB-47E9-E356395827DC}"/>
              </a:ext>
            </a:extLst>
          </p:cNvPr>
          <p:cNvSpPr txBox="1"/>
          <p:nvPr/>
        </p:nvSpPr>
        <p:spPr>
          <a:xfrm>
            <a:off x="725096" y="1610902"/>
            <a:ext cx="10726993" cy="48554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3. Financial Viability </a:t>
            </a:r>
            <a:endParaRPr lang="en-US" sz="1600">
              <a:solidFill>
                <a:srgbClr val="000000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Is the budget realistic, value for money and well-structured? </a:t>
            </a:r>
            <a:endParaRPr lang="en-US" sz="1600">
              <a:solidFill>
                <a:srgbClr val="000000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Are there other sources of funding, co-investment or revenue streams to support the project? </a:t>
            </a:r>
            <a:endParaRPr lang="en-US" sz="1600" dirty="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Does the project demonstrate sustainability beyond initial funding? </a:t>
            </a:r>
            <a:endParaRPr lang="en-US" sz="1600" dirty="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Is there potential for return on investment? </a:t>
            </a:r>
            <a:endParaRPr lang="en-GB"/>
          </a:p>
          <a:p>
            <a:pPr>
              <a:lnSpc>
                <a:spcPct val="150000"/>
              </a:lnSpc>
            </a:pPr>
            <a:endParaRPr lang="en-GB" sz="1600" dirty="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4. Innovation and Future Readiness </a:t>
            </a:r>
            <a:endParaRPr lang="en-US" sz="160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Does the project leverage new opportunities, with technologies or innovative practices? </a:t>
            </a:r>
            <a:endParaRPr lang="en-US" sz="160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Does the project address a challenge, or opportunity for the music sector in a novel way? </a:t>
            </a:r>
            <a:endParaRPr lang="en-US" sz="160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Will it prepare the music sector for future trends (e.g., audience changes, digital platforms, immersive experiences, new production processes)? </a:t>
            </a:r>
            <a:endParaRPr lang="en-US" sz="160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Does it encourage experimentation and risk-taking in a managed and responsible way? </a:t>
            </a:r>
            <a:endParaRPr lang="en-US" sz="160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en-US" sz="160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F38D87-1924-7E65-31A3-7906362B6C15}"/>
              </a:ext>
            </a:extLst>
          </p:cNvPr>
          <p:cNvSpPr txBox="1"/>
          <p:nvPr/>
        </p:nvSpPr>
        <p:spPr>
          <a:xfrm>
            <a:off x="725096" y="311340"/>
            <a:ext cx="8277844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F12B88"/>
                </a:solidFill>
                <a:latin typeface="Inclusive Sans"/>
              </a:rPr>
              <a:t>Selection &amp; Assessment Criteria</a:t>
            </a:r>
            <a:endParaRPr lang="en-US">
              <a:latin typeface="Inclusive Sans"/>
            </a:endParaRPr>
          </a:p>
        </p:txBody>
      </p:sp>
    </p:spTree>
    <p:extLst>
      <p:ext uri="{BB962C8B-B14F-4D97-AF65-F5344CB8AC3E}">
        <p14:creationId xmlns:p14="http://schemas.microsoft.com/office/powerpoint/2010/main" val="3482847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1FC48-783E-C620-3D9E-CDF7A4DDB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5D159F22-01EF-623C-FB9E-D53EED8E066A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520B1AF-32AB-79DE-469A-0E7E1546D2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51D8B6-0253-13A9-A1BC-38281B4B588C}"/>
              </a:ext>
            </a:extLst>
          </p:cNvPr>
          <p:cNvSpPr txBox="1"/>
          <p:nvPr/>
        </p:nvSpPr>
        <p:spPr>
          <a:xfrm>
            <a:off x="731049" y="1176324"/>
            <a:ext cx="10726993" cy="44861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endParaRPr lang="en-GB" sz="1600" dirty="0">
              <a:solidFill>
                <a:srgbClr val="000000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5. EDI and Environmental Responsibility </a:t>
            </a:r>
            <a:endParaRPr lang="en-US" sz="1600">
              <a:solidFill>
                <a:srgbClr val="000000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Does the project promote inclusivity and equity? </a:t>
            </a:r>
            <a:endParaRPr lang="en-US" sz="1600">
              <a:solidFill>
                <a:srgbClr val="000000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Are there measures to minimise environmental impact? </a:t>
            </a:r>
            <a:endParaRPr lang="en-US" sz="1600">
              <a:solidFill>
                <a:srgbClr val="000000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Does it contribute positively to community development? </a:t>
            </a:r>
            <a:endParaRPr lang="en-US" sz="1600">
              <a:solidFill>
                <a:srgbClr val="000000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Is the team inclusive and diverse? </a:t>
            </a:r>
            <a:endParaRPr lang="en-US" sz="1600">
              <a:solidFill>
                <a:srgbClr val="000000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rgbClr val="000000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6. Track Record and Capability </a:t>
            </a:r>
            <a:endParaRPr lang="en-US" sz="160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Does the applicant have the skills, experience, and resources to deliver successfully? </a:t>
            </a:r>
            <a:endParaRPr lang="en-US" sz="160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Are partnerships or collaborations in place to strengthen delivery? </a:t>
            </a:r>
            <a:endParaRPr lang="en-US" sz="160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Inclusive Sans"/>
                <a:ea typeface="+mn-lt"/>
                <a:cs typeface="+mn-lt"/>
              </a:rPr>
              <a:t>• Is there evidence of past success or learning from previous projects? </a:t>
            </a:r>
            <a:endParaRPr lang="en-US" sz="1600" dirty="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en-GB" sz="1600" dirty="0">
              <a:solidFill>
                <a:schemeClr val="bg1"/>
              </a:solidFill>
              <a:latin typeface="Inclusive Sans"/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93E311-CC04-F538-7871-0785D8CF904E}"/>
              </a:ext>
            </a:extLst>
          </p:cNvPr>
          <p:cNvSpPr txBox="1"/>
          <p:nvPr/>
        </p:nvSpPr>
        <p:spPr>
          <a:xfrm>
            <a:off x="725096" y="311340"/>
            <a:ext cx="8277844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F12B88"/>
                </a:solidFill>
                <a:latin typeface="Inclusive Sans"/>
              </a:rPr>
              <a:t>Selection &amp; Assessment Criteria</a:t>
            </a:r>
            <a:endParaRPr lang="en-US">
              <a:latin typeface="Inclusive Sans"/>
            </a:endParaRPr>
          </a:p>
        </p:txBody>
      </p:sp>
    </p:spTree>
    <p:extLst>
      <p:ext uri="{BB962C8B-B14F-4D97-AF65-F5344CB8AC3E}">
        <p14:creationId xmlns:p14="http://schemas.microsoft.com/office/powerpoint/2010/main" val="3087487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202EF-DEB9-F024-ECC6-559E9FDB3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E42181F3-F5A8-42D8-C768-3FA8B80B83F3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E97A696-875B-6CD0-ACA7-C73109B3D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C2186D-B643-7B81-28F4-B444FDDFE607}"/>
              </a:ext>
            </a:extLst>
          </p:cNvPr>
          <p:cNvSpPr txBox="1"/>
          <p:nvPr/>
        </p:nvSpPr>
        <p:spPr>
          <a:xfrm>
            <a:off x="823403" y="1356122"/>
            <a:ext cx="9265391" cy="4893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Inclusive Sans"/>
              </a:rPr>
              <a:t>Project funding will be administered by University of Liverpool</a:t>
            </a:r>
            <a:r>
              <a:rPr lang="en-GB" sz="1600" b="1" dirty="0">
                <a:solidFill>
                  <a:schemeClr val="bg1"/>
                </a:solidFill>
                <a:latin typeface="Inclusive Sans"/>
              </a:rPr>
              <a:t> </a:t>
            </a:r>
            <a:br>
              <a:rPr lang="en-GB" sz="1600" b="1" dirty="0">
                <a:latin typeface="Inclusive Sans"/>
              </a:rPr>
            </a:br>
            <a:r>
              <a:rPr lang="en-GB" sz="1600">
                <a:solidFill>
                  <a:schemeClr val="bg1"/>
                </a:solidFill>
                <a:latin typeface="Inclusive Sans"/>
              </a:rPr>
              <a:t>Through subgrant agreement (standard terms on website).</a:t>
            </a:r>
            <a:endParaRPr lang="en-GB" sz="1600" dirty="0">
              <a:solidFill>
                <a:schemeClr val="bg1"/>
              </a:solidFill>
              <a:latin typeface="Inclusive Sans"/>
            </a:endParaRPr>
          </a:p>
          <a:p>
            <a:endParaRPr lang="en-GB" sz="2000" dirty="0">
              <a:solidFill>
                <a:schemeClr val="bg1"/>
              </a:solidFill>
              <a:latin typeface="Inclusive Sans"/>
            </a:endParaRPr>
          </a:p>
          <a:p>
            <a:pPr marL="285750" indent="-285750">
              <a:buFont typeface="Arial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Inclusive Sans"/>
              </a:rPr>
              <a:t>Projects are funded at 100% of project costs, </a:t>
            </a:r>
            <a:r>
              <a:rPr lang="en-GB" sz="1600" dirty="0">
                <a:solidFill>
                  <a:schemeClr val="bg1"/>
                </a:solidFill>
                <a:latin typeface="Inclusive Sans"/>
              </a:rPr>
              <a:t>inclusive of VAT, including labour (staff), materials, subcontractors, equipment and other costs</a:t>
            </a:r>
          </a:p>
          <a:p>
            <a:pPr marL="285750" indent="-285750">
              <a:buFont typeface="Arial"/>
              <a:buChar char="•"/>
            </a:pPr>
            <a:endParaRPr lang="en-GB" sz="1600" b="1" dirty="0">
              <a:solidFill>
                <a:schemeClr val="bg1"/>
              </a:solidFill>
              <a:latin typeface="Inclusive Sans"/>
            </a:endParaRPr>
          </a:p>
          <a:p>
            <a:pPr marL="285750" indent="-285750">
              <a:buFont typeface="Arial"/>
              <a:buChar char="•"/>
            </a:pPr>
            <a:r>
              <a:rPr lang="en-GB" sz="1600" b="1">
                <a:solidFill>
                  <a:schemeClr val="bg1"/>
                </a:solidFill>
                <a:latin typeface="Inclusive Sans"/>
              </a:rPr>
              <a:t>It will be paid in instalments- check the schedule</a:t>
            </a:r>
            <a:endParaRPr lang="en-GB" sz="1600" b="1" dirty="0">
              <a:solidFill>
                <a:schemeClr val="bg1"/>
              </a:solidFill>
              <a:latin typeface="Inclusive Sans"/>
            </a:endParaRPr>
          </a:p>
          <a:p>
            <a:pPr marL="285750" indent="-285750">
              <a:buFont typeface="Arial"/>
              <a:buChar char="•"/>
            </a:pPr>
            <a:endParaRPr lang="en-GB" sz="1600" b="1" dirty="0">
              <a:solidFill>
                <a:schemeClr val="bg1"/>
              </a:solidFill>
              <a:latin typeface="Inclusive Sans"/>
            </a:endParaRPr>
          </a:p>
          <a:p>
            <a:pPr marL="285750" indent="-285750">
              <a:buFont typeface="Arial"/>
              <a:buChar char="•"/>
            </a:pPr>
            <a:r>
              <a:rPr lang="en-GB" sz="1600" b="1">
                <a:solidFill>
                  <a:schemeClr val="bg1"/>
                </a:solidFill>
                <a:latin typeface="Inclusive Sans"/>
              </a:rPr>
              <a:t>Equipment costs — </a:t>
            </a:r>
            <a:r>
              <a:rPr lang="en-GB" sz="1600">
                <a:solidFill>
                  <a:schemeClr val="bg1"/>
                </a:solidFill>
                <a:latin typeface="Inclusive Sans"/>
              </a:rPr>
              <a:t>maximum of 20% of project grant for equipment and capital purchase costs</a:t>
            </a:r>
            <a:r>
              <a:rPr lang="en-GB" sz="1600" b="1">
                <a:solidFill>
                  <a:schemeClr val="bg1"/>
                </a:solidFill>
                <a:latin typeface="Inclusive Sans"/>
              </a:rPr>
              <a:t>.</a:t>
            </a:r>
            <a:endParaRPr lang="en-GB" sz="1600" b="1" dirty="0">
              <a:solidFill>
                <a:schemeClr val="bg1"/>
              </a:solidFill>
              <a:latin typeface="Inclusive Sans"/>
            </a:endParaRPr>
          </a:p>
          <a:p>
            <a:pPr marL="285750" indent="-285750">
              <a:buFont typeface="Arial"/>
              <a:buChar char="•"/>
            </a:pPr>
            <a:endParaRPr lang="en-GB" sz="1600" b="1" dirty="0">
              <a:solidFill>
                <a:schemeClr val="bg1"/>
              </a:solidFill>
              <a:latin typeface="Inclusive Sans"/>
            </a:endParaRPr>
          </a:p>
          <a:p>
            <a:pPr marL="285750" indent="-285750">
              <a:buFont typeface="Arial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Inclusive Sans"/>
              </a:rPr>
              <a:t>Subcontracting— </a:t>
            </a:r>
            <a:r>
              <a:rPr lang="en-GB" sz="1600" dirty="0">
                <a:solidFill>
                  <a:schemeClr val="bg1"/>
                </a:solidFill>
                <a:latin typeface="Inclusive Sans"/>
              </a:rPr>
              <a:t>up to 70% maximum subcontracting costs, with a maximum 30% outside of Liverpool City Region</a:t>
            </a:r>
          </a:p>
          <a:p>
            <a:pPr marL="285750" indent="-285750">
              <a:buFont typeface="Arial"/>
              <a:buChar char="•"/>
            </a:pPr>
            <a:endParaRPr lang="en-GB" sz="1600" b="1" dirty="0">
              <a:solidFill>
                <a:schemeClr val="bg1"/>
              </a:solidFill>
              <a:latin typeface="Inclusive Sans"/>
            </a:endParaRPr>
          </a:p>
          <a:p>
            <a:pPr marL="285750" indent="-285750">
              <a:buFont typeface="Arial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Inclusive Sans"/>
              </a:rPr>
              <a:t>Projects must comply with Minimal Financial Assistance subsidy controls.</a:t>
            </a:r>
          </a:p>
          <a:p>
            <a:pPr marL="285750" indent="-285750">
              <a:buFont typeface="Arial"/>
              <a:buChar char="•"/>
            </a:pPr>
            <a:endParaRPr lang="en-GB" sz="1600" b="1" dirty="0">
              <a:solidFill>
                <a:schemeClr val="bg1"/>
              </a:solidFill>
              <a:latin typeface="Inclusive Sans"/>
            </a:endParaRPr>
          </a:p>
          <a:p>
            <a:pPr marL="285750" indent="-285750">
              <a:buFont typeface="Arial"/>
              <a:buChar char="•"/>
            </a:pPr>
            <a:r>
              <a:rPr lang="en-GB" sz="1600" b="1">
                <a:solidFill>
                  <a:schemeClr val="bg1"/>
                </a:solidFill>
                <a:latin typeface="Inclusive Sans"/>
              </a:rPr>
              <a:t>We want to see diverse and inclusive teams.</a:t>
            </a:r>
            <a:endParaRPr lang="en-GB" sz="1600" b="1" dirty="0">
              <a:solidFill>
                <a:schemeClr val="bg1"/>
              </a:solidFill>
              <a:latin typeface="Inclusive Sans"/>
            </a:endParaRPr>
          </a:p>
          <a:p>
            <a:pPr marL="285750" indent="-285750">
              <a:buFont typeface="Arial"/>
              <a:buChar char="•"/>
            </a:pPr>
            <a:endParaRPr lang="en-GB" sz="1600" b="1" dirty="0">
              <a:solidFill>
                <a:schemeClr val="bg1"/>
              </a:solidFill>
              <a:latin typeface="Inclusive Sans"/>
            </a:endParaRPr>
          </a:p>
          <a:p>
            <a:pPr marL="285750" indent="-285750">
              <a:buFont typeface="Arial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Inclusive Sans"/>
              </a:rPr>
              <a:t>Projects with additional co-investment (in kind, cash + business contributions) </a:t>
            </a:r>
          </a:p>
          <a:p>
            <a:r>
              <a:rPr lang="en-GB" sz="1600" b="1">
                <a:solidFill>
                  <a:schemeClr val="bg1"/>
                </a:solidFill>
                <a:latin typeface="Inclusive Sans"/>
              </a:rPr>
              <a:t>will be looked on favourably. 1:1 Co-Investment.</a:t>
            </a:r>
            <a:endParaRPr lang="en-GB">
              <a:solidFill>
                <a:schemeClr val="bg1"/>
              </a:solidFill>
              <a:latin typeface="Inclusive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78CE53-D699-C219-C814-E604231D143D}"/>
              </a:ext>
            </a:extLst>
          </p:cNvPr>
          <p:cNvSpPr txBox="1"/>
          <p:nvPr/>
        </p:nvSpPr>
        <p:spPr>
          <a:xfrm>
            <a:off x="725096" y="311340"/>
            <a:ext cx="3979936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F12B88"/>
                </a:solidFill>
                <a:latin typeface="Inclusive Sans"/>
              </a:rPr>
              <a:t>Further Details</a:t>
            </a:r>
            <a:endParaRPr lang="en-US">
              <a:latin typeface="Inclusive Sans"/>
            </a:endParaRPr>
          </a:p>
        </p:txBody>
      </p:sp>
    </p:spTree>
    <p:extLst>
      <p:ext uri="{BB962C8B-B14F-4D97-AF65-F5344CB8AC3E}">
        <p14:creationId xmlns:p14="http://schemas.microsoft.com/office/powerpoint/2010/main" val="1918222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67CE5-8BEF-0A98-088A-55AD8CAA2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5BB51E45-9DAC-B5B8-92B5-43A10BF438A3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610D771-D22D-DA3F-6D57-D551AF36F4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B6EE15-E49D-F4A9-7958-FF44C73D183B}"/>
              </a:ext>
            </a:extLst>
          </p:cNvPr>
          <p:cNvSpPr txBox="1"/>
          <p:nvPr/>
        </p:nvSpPr>
        <p:spPr>
          <a:xfrm>
            <a:off x="1832664" y="1981200"/>
            <a:ext cx="9265391" cy="32316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>
                <a:solidFill>
                  <a:schemeClr val="bg1"/>
                </a:solidFill>
                <a:latin typeface="Inclusive Sans"/>
              </a:rPr>
              <a:t>Development, testing and demonstration of a music innovation prototype, product, experience or service.</a:t>
            </a:r>
            <a:endParaRPr lang="en-US" sz="2000" dirty="0">
              <a:solidFill>
                <a:schemeClr val="bg1"/>
              </a:solidFill>
              <a:latin typeface="Inclusive Sans"/>
            </a:endParaRPr>
          </a:p>
          <a:p>
            <a:endParaRPr lang="en-GB" sz="2000">
              <a:solidFill>
                <a:schemeClr val="bg1"/>
              </a:solidFill>
              <a:latin typeface="Inclusive Sans"/>
            </a:endParaRPr>
          </a:p>
          <a:p>
            <a:pPr marL="285750" indent="-285750">
              <a:buFont typeface="Arial"/>
              <a:buChar char="•"/>
            </a:pPr>
            <a:r>
              <a:rPr lang="en-GB" sz="2000">
                <a:solidFill>
                  <a:schemeClr val="bg1"/>
                </a:solidFill>
                <a:latin typeface="Inclusive Sans"/>
              </a:rPr>
              <a:t>Project documentation and visual assets about the project</a:t>
            </a:r>
          </a:p>
          <a:p>
            <a:pPr marL="285750" indent="-285750">
              <a:buFont typeface="Arial"/>
              <a:buChar char="•"/>
            </a:pPr>
            <a:endParaRPr lang="en-GB" sz="2000">
              <a:solidFill>
                <a:schemeClr val="bg1"/>
              </a:solidFill>
              <a:latin typeface="Inclusive Sans"/>
            </a:endParaRPr>
          </a:p>
          <a:p>
            <a:pPr marL="285750" indent="-285750">
              <a:buFont typeface="Arial"/>
              <a:buChar char="•"/>
            </a:pPr>
            <a:r>
              <a:rPr lang="en-GB" sz="2000">
                <a:solidFill>
                  <a:schemeClr val="bg1"/>
                </a:solidFill>
                <a:latin typeface="Inclusive Sans"/>
              </a:rPr>
              <a:t>Internal mid-project and end-of-project reports, and attendance at regular monthly progress meetings.</a:t>
            </a:r>
          </a:p>
          <a:p>
            <a:pPr marL="285750" indent="-285750">
              <a:buFont typeface="Arial"/>
              <a:buChar char="•"/>
            </a:pPr>
            <a:endParaRPr lang="en-GB" sz="2000">
              <a:solidFill>
                <a:schemeClr val="bg1"/>
              </a:solidFill>
              <a:latin typeface="Inclusive Sans"/>
            </a:endParaRP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solidFill>
                  <a:schemeClr val="bg1"/>
                </a:solidFill>
                <a:latin typeface="Inclusive Sans"/>
              </a:rPr>
              <a:t>Contribution to future </a:t>
            </a:r>
            <a:r>
              <a:rPr lang="en-GB" sz="2000" dirty="0" err="1">
                <a:solidFill>
                  <a:schemeClr val="bg1"/>
                </a:solidFill>
                <a:latin typeface="Inclusive Sans"/>
              </a:rPr>
              <a:t>MusicFutures</a:t>
            </a:r>
            <a:r>
              <a:rPr lang="en-GB" sz="2000" dirty="0">
                <a:solidFill>
                  <a:schemeClr val="bg1"/>
                </a:solidFill>
                <a:latin typeface="Inclusive Sans"/>
              </a:rPr>
              <a:t> events and showcasing opportunities.</a:t>
            </a:r>
          </a:p>
          <a:p>
            <a:endParaRPr lang="en-GB" sz="2400">
              <a:solidFill>
                <a:schemeClr val="bg1"/>
              </a:solidFill>
              <a:latin typeface="Inclusive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6EC62-9B8E-BE0E-9617-95D26687B4C3}"/>
              </a:ext>
            </a:extLst>
          </p:cNvPr>
          <p:cNvSpPr txBox="1"/>
          <p:nvPr/>
        </p:nvSpPr>
        <p:spPr>
          <a:xfrm>
            <a:off x="725096" y="311340"/>
            <a:ext cx="4728089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F12B88"/>
                </a:solidFill>
                <a:latin typeface="Inclusive Sans"/>
              </a:rPr>
              <a:t>Expected Outputs</a:t>
            </a:r>
            <a:endParaRPr lang="en-US">
              <a:latin typeface="Inclusive Sans"/>
            </a:endParaRPr>
          </a:p>
        </p:txBody>
      </p:sp>
    </p:spTree>
    <p:extLst>
      <p:ext uri="{BB962C8B-B14F-4D97-AF65-F5344CB8AC3E}">
        <p14:creationId xmlns:p14="http://schemas.microsoft.com/office/powerpoint/2010/main" val="452379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D3C02-7688-3915-CC31-EBC1934E7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750EB81D-D58A-A25C-B475-2F2058084608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545D5F8-09B1-B3FD-F436-15815B2FE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506791-9F0E-9DF2-796C-630BAB681A3B}"/>
              </a:ext>
            </a:extLst>
          </p:cNvPr>
          <p:cNvSpPr txBox="1"/>
          <p:nvPr/>
        </p:nvSpPr>
        <p:spPr>
          <a:xfrm>
            <a:off x="2711199" y="1752600"/>
            <a:ext cx="8291725" cy="4247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Inclusive Sans"/>
              </a:rPr>
              <a:t>12th May 2026</a:t>
            </a:r>
            <a:r>
              <a:rPr lang="en-GB" sz="1600" dirty="0">
                <a:solidFill>
                  <a:schemeClr val="bg1"/>
                </a:solidFill>
                <a:latin typeface="Inclusive Sans"/>
              </a:rPr>
              <a:t> </a:t>
            </a:r>
            <a:r>
              <a:rPr lang="en-GB" sz="2000">
                <a:solidFill>
                  <a:schemeClr val="bg1"/>
                </a:solidFill>
                <a:latin typeface="Inclusive Sans"/>
              </a:rPr>
              <a:t>– Call Opens</a:t>
            </a:r>
            <a:endParaRPr lang="en-US" sz="2000">
              <a:solidFill>
                <a:schemeClr val="bg1"/>
              </a:solidFill>
              <a:latin typeface="Inclusive Sans"/>
            </a:endParaRPr>
          </a:p>
          <a:p>
            <a:endParaRPr lang="en-GB" sz="2000">
              <a:solidFill>
                <a:schemeClr val="bg1"/>
              </a:solidFill>
              <a:latin typeface="Inclusive Sans"/>
            </a:endParaRPr>
          </a:p>
          <a:p>
            <a:r>
              <a:rPr lang="en-GB" sz="1600" b="1">
                <a:solidFill>
                  <a:schemeClr val="bg1"/>
                </a:solidFill>
                <a:latin typeface="Inclusive Sans"/>
              </a:rPr>
              <a:t>26th May 2026, 1pm</a:t>
            </a:r>
            <a:r>
              <a:rPr lang="en-GB" sz="1600" dirty="0">
                <a:solidFill>
                  <a:schemeClr val="bg1"/>
                </a:solidFill>
                <a:latin typeface="Inclusive Sans"/>
              </a:rPr>
              <a:t> </a:t>
            </a:r>
            <a:r>
              <a:rPr lang="en-GB" sz="2000">
                <a:solidFill>
                  <a:schemeClr val="bg1"/>
                </a:solidFill>
                <a:latin typeface="Inclusive Sans"/>
              </a:rPr>
              <a:t>– Funding Call Q&amp;A Webinar</a:t>
            </a:r>
          </a:p>
          <a:p>
            <a:endParaRPr lang="en-GB" sz="2000">
              <a:solidFill>
                <a:schemeClr val="bg1"/>
              </a:solidFill>
              <a:latin typeface="Inclusive Sans"/>
            </a:endParaRPr>
          </a:p>
          <a:p>
            <a:r>
              <a:rPr lang="en-GB" sz="1600" b="1">
                <a:solidFill>
                  <a:schemeClr val="bg1"/>
                </a:solidFill>
                <a:latin typeface="Inclusive Sans"/>
              </a:rPr>
              <a:t>19th June 2026 - 1PM</a:t>
            </a:r>
            <a:r>
              <a:rPr lang="en-GB" sz="1600" dirty="0">
                <a:solidFill>
                  <a:schemeClr val="bg1"/>
                </a:solidFill>
                <a:latin typeface="Inclusive Sans"/>
              </a:rPr>
              <a:t> </a:t>
            </a:r>
            <a:r>
              <a:rPr lang="en-GB" sz="2000">
                <a:solidFill>
                  <a:schemeClr val="bg1"/>
                </a:solidFill>
                <a:latin typeface="Inclusive Sans"/>
              </a:rPr>
              <a:t>– Deadline</a:t>
            </a:r>
          </a:p>
          <a:p>
            <a:endParaRPr lang="en-GB" sz="2000">
              <a:solidFill>
                <a:schemeClr val="bg1"/>
              </a:solidFill>
              <a:latin typeface="Inclusive Sans"/>
            </a:endParaRPr>
          </a:p>
          <a:p>
            <a:r>
              <a:rPr lang="en-GB" sz="1600" b="1">
                <a:solidFill>
                  <a:schemeClr val="bg1"/>
                </a:solidFill>
                <a:latin typeface="Inclusive Sans"/>
              </a:rPr>
              <a:t>June/July 2026</a:t>
            </a:r>
            <a:r>
              <a:rPr lang="en-GB" sz="1600" dirty="0">
                <a:solidFill>
                  <a:schemeClr val="bg1"/>
                </a:solidFill>
                <a:latin typeface="Inclusive Sans"/>
              </a:rPr>
              <a:t> </a:t>
            </a:r>
            <a:r>
              <a:rPr lang="en-GB" sz="2000">
                <a:solidFill>
                  <a:schemeClr val="bg1"/>
                </a:solidFill>
                <a:latin typeface="Inclusive Sans"/>
              </a:rPr>
              <a:t>– Assessment Period</a:t>
            </a:r>
          </a:p>
          <a:p>
            <a:endParaRPr lang="en-GB" sz="2000">
              <a:solidFill>
                <a:schemeClr val="bg1"/>
              </a:solidFill>
              <a:latin typeface="Inclusive Sans"/>
            </a:endParaRPr>
          </a:p>
          <a:p>
            <a:r>
              <a:rPr lang="en-GB" sz="1600" b="1">
                <a:solidFill>
                  <a:schemeClr val="bg1"/>
                </a:solidFill>
                <a:latin typeface="Inclusive Sans"/>
              </a:rPr>
              <a:t>September 2026</a:t>
            </a:r>
            <a:r>
              <a:rPr lang="en-GB" sz="1600" dirty="0">
                <a:solidFill>
                  <a:schemeClr val="bg1"/>
                </a:solidFill>
                <a:latin typeface="Inclusive Sans"/>
              </a:rPr>
              <a:t> </a:t>
            </a:r>
            <a:r>
              <a:rPr lang="en-GB" sz="2000">
                <a:solidFill>
                  <a:schemeClr val="bg1"/>
                </a:solidFill>
                <a:latin typeface="Inclusive Sans"/>
              </a:rPr>
              <a:t>– Decisions announced</a:t>
            </a:r>
          </a:p>
          <a:p>
            <a:endParaRPr lang="en-GB" sz="2000">
              <a:solidFill>
                <a:schemeClr val="bg1"/>
              </a:solidFill>
              <a:latin typeface="Inclusive Sans"/>
            </a:endParaRPr>
          </a:p>
          <a:p>
            <a:r>
              <a:rPr lang="en-GB" sz="1600" b="1">
                <a:solidFill>
                  <a:schemeClr val="bg1"/>
                </a:solidFill>
                <a:latin typeface="Inclusive Sans"/>
              </a:rPr>
              <a:t>October 1st – 31st March 2027</a:t>
            </a:r>
            <a:r>
              <a:rPr lang="en-GB" sz="1600" dirty="0">
                <a:solidFill>
                  <a:schemeClr val="bg1"/>
                </a:solidFill>
                <a:latin typeface="Inclusive Sans"/>
              </a:rPr>
              <a:t> </a:t>
            </a:r>
            <a:r>
              <a:rPr lang="en-GB" sz="2000">
                <a:solidFill>
                  <a:schemeClr val="bg1"/>
                </a:solidFill>
                <a:latin typeface="Inclusive Sans"/>
              </a:rPr>
              <a:t>– Project delivery window</a:t>
            </a:r>
          </a:p>
          <a:p>
            <a:endParaRPr lang="en-GB" sz="2500">
              <a:solidFill>
                <a:schemeClr val="bg1"/>
              </a:solidFill>
              <a:latin typeface="Inclusive Sans"/>
            </a:endParaRPr>
          </a:p>
          <a:p>
            <a:pPr marL="285750" indent="-285750">
              <a:buFont typeface="Arial"/>
              <a:buChar char="•"/>
            </a:pPr>
            <a:endParaRPr lang="en-GB" sz="2500">
              <a:solidFill>
                <a:schemeClr val="bg1"/>
              </a:solidFill>
              <a:latin typeface="Inclusive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1AD1DB-F7A6-941C-D2D7-756E2C50661A}"/>
              </a:ext>
            </a:extLst>
          </p:cNvPr>
          <p:cNvSpPr txBox="1"/>
          <p:nvPr/>
        </p:nvSpPr>
        <p:spPr>
          <a:xfrm>
            <a:off x="725096" y="311340"/>
            <a:ext cx="2390398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F12B88"/>
                </a:solidFill>
                <a:latin typeface="Inclusive Sans"/>
              </a:rPr>
              <a:t>Timeline</a:t>
            </a:r>
            <a:endParaRPr lang="en-US">
              <a:latin typeface="Inclusive Sans"/>
            </a:endParaRPr>
          </a:p>
        </p:txBody>
      </p:sp>
      <p:pic>
        <p:nvPicPr>
          <p:cNvPr id="3" name="Picture 2" descr="A black and white checkered pattern&#10;&#10;AI-generated content may be incorrect.">
            <a:extLst>
              <a:ext uri="{FF2B5EF4-FFF2-40B4-BE49-F238E27FC236}">
                <a16:creationId xmlns:a16="http://schemas.microsoft.com/office/drawing/2014/main" id="{F44004D9-6E3A-E144-ECEE-DC379C3CC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857" y="1841500"/>
            <a:ext cx="372082" cy="283025"/>
          </a:xfrm>
          <a:prstGeom prst="rect">
            <a:avLst/>
          </a:prstGeom>
        </p:spPr>
      </p:pic>
      <p:pic>
        <p:nvPicPr>
          <p:cNvPr id="4" name="Picture 3" descr="A black and white checkered pattern&#10;&#10;AI-generated content may be incorrect.">
            <a:extLst>
              <a:ext uri="{FF2B5EF4-FFF2-40B4-BE49-F238E27FC236}">
                <a16:creationId xmlns:a16="http://schemas.microsoft.com/office/drawing/2014/main" id="{1535FA3B-D2E5-6515-AC50-F4923CFA6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857" y="2413000"/>
            <a:ext cx="372082" cy="283025"/>
          </a:xfrm>
          <a:prstGeom prst="rect">
            <a:avLst/>
          </a:prstGeom>
        </p:spPr>
      </p:pic>
      <p:pic>
        <p:nvPicPr>
          <p:cNvPr id="6" name="Picture 5" descr="A black and white checkered pattern&#10;&#10;AI-generated content may be incorrect.">
            <a:extLst>
              <a:ext uri="{FF2B5EF4-FFF2-40B4-BE49-F238E27FC236}">
                <a16:creationId xmlns:a16="http://schemas.microsoft.com/office/drawing/2014/main" id="{1E5C4D45-C310-FBAC-BA02-E15D58B0F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857" y="3060700"/>
            <a:ext cx="372082" cy="283025"/>
          </a:xfrm>
          <a:prstGeom prst="rect">
            <a:avLst/>
          </a:prstGeom>
        </p:spPr>
      </p:pic>
      <p:pic>
        <p:nvPicPr>
          <p:cNvPr id="9" name="Picture 8" descr="A black and white checkered pattern&#10;&#10;AI-generated content may be incorrect.">
            <a:extLst>
              <a:ext uri="{FF2B5EF4-FFF2-40B4-BE49-F238E27FC236}">
                <a16:creationId xmlns:a16="http://schemas.microsoft.com/office/drawing/2014/main" id="{D2A56543-BE02-9DBC-F444-DE0A702F8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857" y="3632200"/>
            <a:ext cx="372082" cy="283025"/>
          </a:xfrm>
          <a:prstGeom prst="rect">
            <a:avLst/>
          </a:prstGeom>
        </p:spPr>
      </p:pic>
      <p:pic>
        <p:nvPicPr>
          <p:cNvPr id="10" name="Picture 9" descr="A black and white checkered pattern&#10;&#10;AI-generated content may be incorrect.">
            <a:extLst>
              <a:ext uri="{FF2B5EF4-FFF2-40B4-BE49-F238E27FC236}">
                <a16:creationId xmlns:a16="http://schemas.microsoft.com/office/drawing/2014/main" id="{5DECFACF-AAA7-6F49-7603-5850B9FCC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157" y="4191000"/>
            <a:ext cx="372082" cy="283025"/>
          </a:xfrm>
          <a:prstGeom prst="rect">
            <a:avLst/>
          </a:prstGeom>
        </p:spPr>
      </p:pic>
      <p:pic>
        <p:nvPicPr>
          <p:cNvPr id="11" name="Picture 10" descr="A black and white checkered pattern&#10;&#10;AI-generated content may be incorrect.">
            <a:extLst>
              <a:ext uri="{FF2B5EF4-FFF2-40B4-BE49-F238E27FC236}">
                <a16:creationId xmlns:a16="http://schemas.microsoft.com/office/drawing/2014/main" id="{DB62B695-A994-8377-0A3A-2E2B182CF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157" y="4800600"/>
            <a:ext cx="372082" cy="28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61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45974-CCB3-7BFA-586C-5E1E33F43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93AA3BC5-96A8-644E-20E5-DF6A79798161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7E3A0C9-D08A-EEC1-9AC4-69B318A96F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D73FDB-EC8E-8CA0-64A3-E00A8CA6772F}"/>
              </a:ext>
            </a:extLst>
          </p:cNvPr>
          <p:cNvSpPr txBox="1"/>
          <p:nvPr/>
        </p:nvSpPr>
        <p:spPr>
          <a:xfrm>
            <a:off x="2057400" y="1671457"/>
            <a:ext cx="8585785" cy="46320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https://musicfutures.co.uk/opportunities/music-innovation-fund/</a:t>
            </a:r>
            <a:r>
              <a:rPr lang="en-GB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en-GB" sz="2000" b="1">
              <a:solidFill>
                <a:schemeClr val="bg1"/>
              </a:solidFill>
              <a:latin typeface="Inclusive Sans" pitchFamily="2" charset="0"/>
              <a:cs typeface="Inclusive Sans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bg1"/>
                </a:solidFill>
                <a:latin typeface="Inclusive Sans"/>
                <a:cs typeface="Inclusive Sans" pitchFamily="2" charset="0"/>
              </a:rPr>
              <a:t>Please read through all the supporting information: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16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rPr>
              <a:t>Applicant Eligibility and Guidance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16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rPr>
              <a:t>Subgrant Terms and Conditions</a:t>
            </a:r>
          </a:p>
          <a:p>
            <a:pPr>
              <a:lnSpc>
                <a:spcPct val="150000"/>
              </a:lnSpc>
            </a:pPr>
            <a:endParaRPr lang="en-GB" sz="2000">
              <a:solidFill>
                <a:schemeClr val="bg1"/>
              </a:solidFill>
              <a:latin typeface="Inclusive Sans" pitchFamily="2" charset="0"/>
              <a:cs typeface="Inclusive Sans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rPr>
              <a:t>Required submission documents include: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16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rPr>
              <a:t>Application form.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  <a:latin typeface="Inclusive Sans"/>
                <a:cs typeface="Inclusive Sans" pitchFamily="2" charset="0"/>
              </a:rPr>
              <a:t>Additional supporting information (visual decks etc).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  <a:latin typeface="Inclusive Sans"/>
                <a:cs typeface="Inclusive Sans" pitchFamily="2" charset="0"/>
              </a:rPr>
              <a:t>Equality, Diversity and Inclusion form.</a:t>
            </a:r>
          </a:p>
          <a:p>
            <a:endParaRPr lang="en-GB" sz="2500">
              <a:solidFill>
                <a:schemeClr val="bg1"/>
              </a:solidFill>
              <a:latin typeface="Inclusive Sans" pitchFamily="2" charset="0"/>
              <a:cs typeface="Inclusive San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85256C-9958-4476-BA7C-C82D0B7CD921}"/>
              </a:ext>
            </a:extLst>
          </p:cNvPr>
          <p:cNvSpPr txBox="1"/>
          <p:nvPr/>
        </p:nvSpPr>
        <p:spPr>
          <a:xfrm>
            <a:off x="725096" y="311340"/>
            <a:ext cx="3652731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F12B88"/>
                </a:solidFill>
                <a:latin typeface="Inclusive Sans"/>
              </a:rPr>
              <a:t>How to Apply</a:t>
            </a:r>
            <a:endParaRPr lang="en-US">
              <a:latin typeface="Inclusive Sans"/>
            </a:endParaRPr>
          </a:p>
        </p:txBody>
      </p:sp>
    </p:spTree>
    <p:extLst>
      <p:ext uri="{BB962C8B-B14F-4D97-AF65-F5344CB8AC3E}">
        <p14:creationId xmlns:p14="http://schemas.microsoft.com/office/powerpoint/2010/main" val="451883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5E55D-9307-259F-753C-717DC8163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C5624CB0-9408-6D2C-A3A2-2DDD140AFB7C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E775AB1-F9B9-726C-3B38-057C74DD7D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B6E492-9064-CC32-803E-E283491170E7}"/>
              </a:ext>
            </a:extLst>
          </p:cNvPr>
          <p:cNvSpPr txBox="1"/>
          <p:nvPr/>
        </p:nvSpPr>
        <p:spPr>
          <a:xfrm>
            <a:off x="2003402" y="1950298"/>
            <a:ext cx="8307796" cy="37379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>
                <a:solidFill>
                  <a:schemeClr val="bg1"/>
                </a:solidFill>
                <a:latin typeface="Inclusive Sans"/>
                <a:cs typeface="Arial"/>
              </a:rPr>
              <a:t>If you require any adjustments to complete your application, or if you feel you would be disadvantaged by a written application (e.g., preference for a video/audio submission)…. </a:t>
            </a:r>
            <a:endParaRPr lang="en-US" sz="2000">
              <a:solidFill>
                <a:schemeClr val="bg1"/>
              </a:solidFill>
              <a:latin typeface="Inclusive Sans"/>
              <a:cs typeface="Arial"/>
            </a:endParaRP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bg1"/>
              </a:solidFill>
              <a:latin typeface="Inclusive Sans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bg1"/>
                </a:solidFill>
                <a:latin typeface="Inclusive Sans"/>
                <a:cs typeface="Arial"/>
              </a:rPr>
              <a:t>Then please contact the </a:t>
            </a:r>
            <a:r>
              <a:rPr lang="en-GB" sz="2000" b="1" dirty="0" err="1">
                <a:solidFill>
                  <a:schemeClr val="bg1"/>
                </a:solidFill>
                <a:latin typeface="Inclusive Sans"/>
                <a:cs typeface="Arial"/>
              </a:rPr>
              <a:t>MusicFutures</a:t>
            </a:r>
            <a:r>
              <a:rPr lang="en-GB" sz="2000" b="1" dirty="0">
                <a:solidFill>
                  <a:schemeClr val="bg1"/>
                </a:solidFill>
                <a:latin typeface="Inclusive Sans"/>
                <a:cs typeface="Arial"/>
              </a:rPr>
              <a:t> team </a:t>
            </a:r>
            <a:br>
              <a:rPr lang="en-GB" sz="2000" b="1" dirty="0">
                <a:latin typeface="Inclusive Sans"/>
                <a:cs typeface="Arial"/>
              </a:rPr>
            </a:br>
            <a:r>
              <a:rPr lang="en-GB" sz="2000" b="1" dirty="0">
                <a:solidFill>
                  <a:schemeClr val="bg1"/>
                </a:solidFill>
                <a:latin typeface="Inclusive Sans"/>
                <a:cs typeface="Arial"/>
              </a:rPr>
              <a:t>at musicfutures@liverpool.ac.uk </a:t>
            </a:r>
            <a:endParaRPr lang="en-US" sz="2000" b="1" dirty="0">
              <a:solidFill>
                <a:schemeClr val="bg1"/>
              </a:solidFill>
              <a:latin typeface="Inclusive Sans"/>
            </a:endParaRPr>
          </a:p>
          <a:p>
            <a:pPr>
              <a:lnSpc>
                <a:spcPct val="150000"/>
              </a:lnSpc>
            </a:pPr>
            <a:br>
              <a:rPr lang="en-US" sz="2000" dirty="0"/>
            </a:br>
            <a:endParaRPr lang="en-US" sz="2000">
              <a:solidFill>
                <a:schemeClr val="bg1"/>
              </a:solidFill>
              <a:latin typeface="Inclusive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8B77C-D9C8-8B30-43F8-C035DB50C1F8}"/>
              </a:ext>
            </a:extLst>
          </p:cNvPr>
          <p:cNvSpPr txBox="1"/>
          <p:nvPr/>
        </p:nvSpPr>
        <p:spPr>
          <a:xfrm>
            <a:off x="725096" y="311340"/>
            <a:ext cx="5922455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F12B88"/>
                </a:solidFill>
                <a:latin typeface="Inclusive Sans"/>
              </a:rPr>
              <a:t>Support for Applicants</a:t>
            </a:r>
            <a:endParaRPr lang="en-US">
              <a:latin typeface="Inclusive Sans"/>
            </a:endParaRPr>
          </a:p>
        </p:txBody>
      </p:sp>
    </p:spTree>
    <p:extLst>
      <p:ext uri="{BB962C8B-B14F-4D97-AF65-F5344CB8AC3E}">
        <p14:creationId xmlns:p14="http://schemas.microsoft.com/office/powerpoint/2010/main" val="913548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348AE-81C3-85C4-34DC-63741566A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F152AB6-1A1F-463C-E3A4-049DFAE49B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34" y="5321213"/>
            <a:ext cx="7772400" cy="1664822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7E00B182-654C-1FE5-2D55-2F0E9F82A4F1}"/>
              </a:ext>
            </a:extLst>
          </p:cNvPr>
          <p:cNvSpPr/>
          <p:nvPr/>
        </p:nvSpPr>
        <p:spPr>
          <a:xfrm>
            <a:off x="9701233" y="4460184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7F346-90DF-BF9F-6366-4E2261BFB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380" y="5484977"/>
            <a:ext cx="814127" cy="814127"/>
          </a:xfrm>
          <a:prstGeom prst="rect">
            <a:avLst/>
          </a:prstGeom>
        </p:spPr>
      </p:pic>
      <p:pic>
        <p:nvPicPr>
          <p:cNvPr id="5" name="Picture 4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6258421C-25C5-5365-C101-6E617FFD0D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45" y="527160"/>
            <a:ext cx="3104365" cy="1263991"/>
          </a:xfrm>
          <a:prstGeom prst="rect">
            <a:avLst/>
          </a:prstGeom>
          <a:effectLst>
            <a:outerShdw blurRad="150833" dist="267681" dir="2700000" algn="ctr" rotWithShape="0">
              <a:schemeClr val="bg1">
                <a:alpha val="0"/>
              </a:schemeClr>
            </a:outerShdw>
          </a:effec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CFA0BEE4-3250-4A1A-FB6D-99DB272DEB46}"/>
              </a:ext>
            </a:extLst>
          </p:cNvPr>
          <p:cNvSpPr txBox="1"/>
          <p:nvPr/>
        </p:nvSpPr>
        <p:spPr>
          <a:xfrm>
            <a:off x="3044193" y="3010756"/>
            <a:ext cx="641136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  <a:latin typeface="Inclusive Sans"/>
              </a:rPr>
              <a:t>Questions &amp; Answers</a:t>
            </a:r>
            <a:endParaRPr lang="en-US" sz="2800">
              <a:solidFill>
                <a:schemeClr val="bg1"/>
              </a:solidFill>
              <a:latin typeface="Inclusive Sans"/>
            </a:endParaRPr>
          </a:p>
        </p:txBody>
      </p:sp>
      <p:pic>
        <p:nvPicPr>
          <p:cNvPr id="3" name="Picture 2" descr="A black and white checkered pattern&#10;&#10;AI-generated content may be incorrect.">
            <a:extLst>
              <a:ext uri="{FF2B5EF4-FFF2-40B4-BE49-F238E27FC236}">
                <a16:creationId xmlns:a16="http://schemas.microsoft.com/office/drawing/2014/main" id="{249C0B6A-B662-4C38-E1E8-84DB7BEE66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1489" y="3145498"/>
            <a:ext cx="372082" cy="28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0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4CDEB-B8C9-83C4-9371-FF8C4B92D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B8097954-D024-F7DA-E50B-8116CD0DF18C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F457C7FC-59AD-C9F3-41D2-66E641E8F8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04" y="384704"/>
            <a:ext cx="2378781" cy="974486"/>
          </a:xfrm>
          <a:prstGeom prst="rect">
            <a:avLst/>
          </a:prstGeom>
          <a:effectLst>
            <a:outerShdw blurRad="150833" dist="267681" dir="27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500D4C1C-40DD-48AB-2B3D-EB3443A69654}"/>
              </a:ext>
            </a:extLst>
          </p:cNvPr>
          <p:cNvSpPr txBox="1"/>
          <p:nvPr/>
        </p:nvSpPr>
        <p:spPr>
          <a:xfrm>
            <a:off x="3944987" y="2235220"/>
            <a:ext cx="3948132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rgbClr val="F12B88"/>
                </a:solidFill>
                <a:latin typeface="Inclusive Sans"/>
              </a:rPr>
              <a:t>Current Opportunities</a:t>
            </a:r>
            <a:endParaRPr lang="en-US" sz="3200">
              <a:latin typeface="Inclusive Sans"/>
            </a:endParaRPr>
          </a:p>
        </p:txBody>
      </p:sp>
      <p:pic>
        <p:nvPicPr>
          <p:cNvPr id="9" name="Picture 8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203ED3B3-BB3E-2A69-D639-4DD8BE8B90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380" y="5484977"/>
            <a:ext cx="814127" cy="814127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92D65937-2522-756D-CC0E-BF48C89C0E97}"/>
              </a:ext>
            </a:extLst>
          </p:cNvPr>
          <p:cNvSpPr txBox="1"/>
          <p:nvPr/>
        </p:nvSpPr>
        <p:spPr>
          <a:xfrm>
            <a:off x="4572000" y="2853246"/>
            <a:ext cx="2956515" cy="18912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latin typeface="Inclusive Sans"/>
              </a:rPr>
              <a:t>IP Clinic</a:t>
            </a:r>
            <a:endParaRPr lang="en-US" sz="2000">
              <a:solidFill>
                <a:schemeClr val="bg1"/>
              </a:solidFill>
              <a:latin typeface="Inclusive Sans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latin typeface="Inclusive Sans"/>
              </a:rPr>
              <a:t>Entrepreneurs Fund</a:t>
            </a:r>
            <a:endParaRPr lang="en-US" sz="2000" b="1" dirty="0">
              <a:solidFill>
                <a:schemeClr val="bg1"/>
              </a:solidFill>
              <a:latin typeface="Inclusive Sans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latin typeface="Inclusive Sans"/>
              </a:rPr>
              <a:t>Live Fan Experiences Fund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latin typeface="Inclusive Sans"/>
              </a:rPr>
              <a:t>4 x Fully Funded PhDs</a:t>
            </a:r>
            <a:endParaRPr lang="en-US" sz="2000" b="1" dirty="0">
              <a:solidFill>
                <a:schemeClr val="bg1"/>
              </a:solidFill>
              <a:latin typeface="Inclusive Sans"/>
            </a:endParaRPr>
          </a:p>
        </p:txBody>
      </p:sp>
      <p:pic>
        <p:nvPicPr>
          <p:cNvPr id="8" name="Picture 7" descr="A black and white checkered pattern&#10;&#10;AI-generated content may be incorrect.">
            <a:extLst>
              <a:ext uri="{FF2B5EF4-FFF2-40B4-BE49-F238E27FC236}">
                <a16:creationId xmlns:a16="http://schemas.microsoft.com/office/drawing/2014/main" id="{4D36A013-4C7F-5286-F399-435FF42C6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375" y="3008829"/>
            <a:ext cx="372082" cy="283025"/>
          </a:xfrm>
          <a:prstGeom prst="rect">
            <a:avLst/>
          </a:prstGeom>
        </p:spPr>
      </p:pic>
      <p:pic>
        <p:nvPicPr>
          <p:cNvPr id="10" name="Picture 9" descr="A black and white checkered pattern&#10;&#10;AI-generated content may be incorrect.">
            <a:extLst>
              <a:ext uri="{FF2B5EF4-FFF2-40B4-BE49-F238E27FC236}">
                <a16:creationId xmlns:a16="http://schemas.microsoft.com/office/drawing/2014/main" id="{0E4514A7-4012-9D2C-D8BB-3B232C6B0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375" y="3466029"/>
            <a:ext cx="372082" cy="283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B69F98-7F69-B724-8C14-3D78E1CD4346}"/>
              </a:ext>
            </a:extLst>
          </p:cNvPr>
          <p:cNvSpPr txBox="1"/>
          <p:nvPr/>
        </p:nvSpPr>
        <p:spPr>
          <a:xfrm>
            <a:off x="3945194" y="5684274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Inclusive Sans"/>
              </a:rPr>
              <a:t>https://musicfutures.co.uk/contact/</a:t>
            </a:r>
          </a:p>
          <a:p>
            <a:pPr algn="ctr"/>
            <a:endParaRPr lang="en-GB"/>
          </a:p>
        </p:txBody>
      </p:sp>
      <p:pic>
        <p:nvPicPr>
          <p:cNvPr id="5" name="Picture 4" descr="A black and white checkered pattern&#10;&#10;AI-generated content may be incorrect.">
            <a:extLst>
              <a:ext uri="{FF2B5EF4-FFF2-40B4-BE49-F238E27FC236}">
                <a16:creationId xmlns:a16="http://schemas.microsoft.com/office/drawing/2014/main" id="{93CEA99D-DBAB-8EE4-E639-791190343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374" y="3916069"/>
            <a:ext cx="372082" cy="283025"/>
          </a:xfrm>
          <a:prstGeom prst="rect">
            <a:avLst/>
          </a:prstGeom>
        </p:spPr>
      </p:pic>
      <p:pic>
        <p:nvPicPr>
          <p:cNvPr id="11" name="Picture 10" descr="A black and white checkered pattern&#10;&#10;AI-generated content may be incorrect.">
            <a:extLst>
              <a:ext uri="{FF2B5EF4-FFF2-40B4-BE49-F238E27FC236}">
                <a16:creationId xmlns:a16="http://schemas.microsoft.com/office/drawing/2014/main" id="{1EDF9DA6-BA41-EFEB-DFF0-545420FBF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374" y="4417014"/>
            <a:ext cx="372082" cy="28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8EA53-6718-7FC0-88D3-038F08718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23BEB55-F43B-12C9-7EE2-4B5A7648202B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8DEC029-8C3F-EE0B-603A-4E91C154EE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1BFC1E-C5A4-D17F-703F-11166FABBA2B}"/>
              </a:ext>
            </a:extLst>
          </p:cNvPr>
          <p:cNvSpPr txBox="1"/>
          <p:nvPr/>
        </p:nvSpPr>
        <p:spPr>
          <a:xfrm>
            <a:off x="3045258" y="2057400"/>
            <a:ext cx="8291725" cy="35548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500" b="1">
                <a:solidFill>
                  <a:schemeClr val="bg1"/>
                </a:solidFill>
                <a:latin typeface="Inclusive Sans"/>
              </a:rPr>
              <a:t>About </a:t>
            </a:r>
            <a:r>
              <a:rPr lang="en-GB" sz="2500" b="1" err="1">
                <a:solidFill>
                  <a:schemeClr val="bg1"/>
                </a:solidFill>
                <a:latin typeface="Inclusive Sans"/>
              </a:rPr>
              <a:t>MusicFutures</a:t>
            </a:r>
            <a:endParaRPr lang="en-GB" sz="2500" b="1">
              <a:solidFill>
                <a:schemeClr val="bg1"/>
              </a:solidFill>
              <a:latin typeface="Inclusive Sans"/>
            </a:endParaRPr>
          </a:p>
          <a:p>
            <a:endParaRPr lang="en-GB" sz="2500" b="1">
              <a:solidFill>
                <a:schemeClr val="bg1"/>
              </a:solidFill>
              <a:latin typeface="Inclusive Sans"/>
            </a:endParaRPr>
          </a:p>
          <a:p>
            <a:r>
              <a:rPr lang="en-GB" sz="2500" b="1">
                <a:solidFill>
                  <a:schemeClr val="bg1"/>
                </a:solidFill>
                <a:latin typeface="Inclusive Sans"/>
              </a:rPr>
              <a:t>Fund Criteria, Eligibility &amp; Timeline</a:t>
            </a:r>
            <a:br>
              <a:rPr lang="en-GB" sz="2500" b="1">
                <a:latin typeface="Inclusive Sans"/>
              </a:rPr>
            </a:br>
            <a:endParaRPr lang="en-GB" sz="2500" b="1">
              <a:solidFill>
                <a:schemeClr val="bg1"/>
              </a:solidFill>
              <a:latin typeface="Inclusive Sans"/>
            </a:endParaRPr>
          </a:p>
          <a:p>
            <a:r>
              <a:rPr lang="en-GB" sz="2500" b="1">
                <a:solidFill>
                  <a:schemeClr val="bg1"/>
                </a:solidFill>
                <a:latin typeface="Inclusive Sans"/>
              </a:rPr>
              <a:t>What we are looking for</a:t>
            </a:r>
            <a:br>
              <a:rPr lang="en-GB" sz="2500" b="1">
                <a:latin typeface="Inclusive Sans"/>
              </a:rPr>
            </a:br>
            <a:endParaRPr lang="en-GB" sz="2500" b="1">
              <a:solidFill>
                <a:schemeClr val="bg1"/>
              </a:solidFill>
              <a:latin typeface="Inclusive Sans"/>
            </a:endParaRPr>
          </a:p>
          <a:p>
            <a:r>
              <a:rPr lang="en-GB" sz="2500" b="1">
                <a:solidFill>
                  <a:schemeClr val="bg1"/>
                </a:solidFill>
                <a:latin typeface="Inclusive Sans"/>
              </a:rPr>
              <a:t>Q&amp;A- pop in your questions</a:t>
            </a:r>
          </a:p>
          <a:p>
            <a:endParaRPr lang="en-GB" sz="2500" b="1">
              <a:solidFill>
                <a:schemeClr val="bg1"/>
              </a:solidFill>
              <a:latin typeface="Inclusive Sans"/>
            </a:endParaRPr>
          </a:p>
          <a:p>
            <a:endParaRPr lang="en-GB" sz="2500">
              <a:solidFill>
                <a:schemeClr val="bg1"/>
              </a:solidFill>
              <a:latin typeface="Inclusive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B6D6E-A624-C312-694D-DA5C2D21C014}"/>
              </a:ext>
            </a:extLst>
          </p:cNvPr>
          <p:cNvSpPr txBox="1"/>
          <p:nvPr/>
        </p:nvSpPr>
        <p:spPr>
          <a:xfrm>
            <a:off x="725096" y="311340"/>
            <a:ext cx="2117696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F12B88"/>
                </a:solidFill>
                <a:latin typeface="Inclusive Sans"/>
              </a:rPr>
              <a:t>Agenda</a:t>
            </a:r>
            <a:endParaRPr lang="en-US">
              <a:latin typeface="Inclusive Sans"/>
            </a:endParaRPr>
          </a:p>
        </p:txBody>
      </p:sp>
      <p:pic>
        <p:nvPicPr>
          <p:cNvPr id="3" name="Picture 2" descr="A black and white checkered pattern&#10;&#10;AI-generated content may be incorrect.">
            <a:extLst>
              <a:ext uri="{FF2B5EF4-FFF2-40B4-BE49-F238E27FC236}">
                <a16:creationId xmlns:a16="http://schemas.microsoft.com/office/drawing/2014/main" id="{8FA677CC-1ACB-6685-E741-759C45336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050" y="2100910"/>
            <a:ext cx="544765" cy="414377"/>
          </a:xfrm>
          <a:prstGeom prst="rect">
            <a:avLst/>
          </a:prstGeom>
        </p:spPr>
      </p:pic>
      <p:pic>
        <p:nvPicPr>
          <p:cNvPr id="4" name="Picture 3" descr="A black and white checkered pattern&#10;&#10;AI-generated content may be incorrect.">
            <a:extLst>
              <a:ext uri="{FF2B5EF4-FFF2-40B4-BE49-F238E27FC236}">
                <a16:creationId xmlns:a16="http://schemas.microsoft.com/office/drawing/2014/main" id="{E3280FD4-448F-5E5D-2BC9-0EFC78C42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050" y="2870344"/>
            <a:ext cx="544765" cy="414377"/>
          </a:xfrm>
          <a:prstGeom prst="rect">
            <a:avLst/>
          </a:prstGeom>
        </p:spPr>
      </p:pic>
      <p:pic>
        <p:nvPicPr>
          <p:cNvPr id="6" name="Picture 5" descr="A black and white checkered pattern&#10;&#10;AI-generated content may be incorrect.">
            <a:extLst>
              <a:ext uri="{FF2B5EF4-FFF2-40B4-BE49-F238E27FC236}">
                <a16:creationId xmlns:a16="http://schemas.microsoft.com/office/drawing/2014/main" id="{FA696411-4A6E-D0C9-801D-D8988C906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050" y="3617476"/>
            <a:ext cx="544765" cy="414377"/>
          </a:xfrm>
          <a:prstGeom prst="rect">
            <a:avLst/>
          </a:prstGeom>
        </p:spPr>
      </p:pic>
      <p:pic>
        <p:nvPicPr>
          <p:cNvPr id="9" name="Picture 8" descr="A black and white checkered pattern&#10;&#10;AI-generated content may be incorrect.">
            <a:extLst>
              <a:ext uri="{FF2B5EF4-FFF2-40B4-BE49-F238E27FC236}">
                <a16:creationId xmlns:a16="http://schemas.microsoft.com/office/drawing/2014/main" id="{F414E8B8-B4F1-2512-9B37-8659990F2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050" y="4401247"/>
            <a:ext cx="544765" cy="41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5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ABB05-7564-087F-1C62-47F34D435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D84A0427-AE95-00A5-E37F-9E7F955824A5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EC1ECE54-1D0D-1216-4663-B4117E8272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34" y="5168813"/>
            <a:ext cx="7772400" cy="1664822"/>
          </a:xfrm>
          <a:prstGeom prst="rect">
            <a:avLst/>
          </a:prstGeom>
        </p:spPr>
      </p:pic>
      <p:pic>
        <p:nvPicPr>
          <p:cNvPr id="7" name="Picture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E4834E16-794C-17EC-11FE-10508DD97C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951" y="1858383"/>
            <a:ext cx="4148587" cy="1687324"/>
          </a:xfrm>
          <a:prstGeom prst="rect">
            <a:avLst/>
          </a:prstGeom>
          <a:effectLst>
            <a:outerShdw blurRad="150833" dist="267681" dir="27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543C5EB5-5749-5DA6-37B7-0B0B256C3483}"/>
              </a:ext>
            </a:extLst>
          </p:cNvPr>
          <p:cNvSpPr txBox="1"/>
          <p:nvPr/>
        </p:nvSpPr>
        <p:spPr>
          <a:xfrm>
            <a:off x="3898925" y="3757095"/>
            <a:ext cx="2452916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F12B88"/>
                </a:solidFill>
                <a:latin typeface="Inclusive Sans"/>
              </a:rPr>
              <a:t>Thanks for joining</a:t>
            </a:r>
            <a:endParaRPr lang="en-US" sz="2000">
              <a:latin typeface="Inclusive Sans"/>
            </a:endParaRPr>
          </a:p>
        </p:txBody>
      </p:sp>
      <p:pic>
        <p:nvPicPr>
          <p:cNvPr id="9" name="Picture 8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14C6B925-959D-8BE7-78E6-53AEFC74D0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380" y="5484977"/>
            <a:ext cx="814127" cy="81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6B973-CEB2-9109-D0AF-634615CA3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1DCB50-1ECD-612E-D3B5-103726C5D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2000"/>
                    </a14:imgEffect>
                  </a14:imgLayer>
                </a14:imgProps>
              </a:ext>
            </a:extLst>
          </a:blip>
          <a:srcRect l="1543" t="22370" r="31331" b="1"/>
          <a:stretch>
            <a:fillRect/>
          </a:stretch>
        </p:blipFill>
        <p:spPr>
          <a:xfrm>
            <a:off x="137296" y="0"/>
            <a:ext cx="11918043" cy="59866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A1285EF-C4C2-FBDC-C61D-99CD9A674F13}"/>
              </a:ext>
            </a:extLst>
          </p:cNvPr>
          <p:cNvGrpSpPr/>
          <p:nvPr/>
        </p:nvGrpSpPr>
        <p:grpSpPr>
          <a:xfrm>
            <a:off x="9721111" y="4480062"/>
            <a:ext cx="2478280" cy="2409185"/>
            <a:chOff x="9721111" y="4480062"/>
            <a:chExt cx="2478280" cy="2409185"/>
          </a:xfrm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8E41C0BB-1252-E074-B26A-1186C69D936A}"/>
                </a:ext>
              </a:extLst>
            </p:cNvPr>
            <p:cNvSpPr/>
            <p:nvPr/>
          </p:nvSpPr>
          <p:spPr>
            <a:xfrm>
              <a:off x="9721111" y="4480062"/>
              <a:ext cx="2478280" cy="2409185"/>
            </a:xfrm>
            <a:custGeom>
              <a:avLst/>
              <a:gdLst>
                <a:gd name="csX0" fmla="*/ 0 w 2129937"/>
                <a:gd name="csY0" fmla="*/ 0 h 1581871"/>
                <a:gd name="csX1" fmla="*/ 2129937 w 2129937"/>
                <a:gd name="csY1" fmla="*/ 0 h 1581871"/>
                <a:gd name="csX2" fmla="*/ 2129937 w 2129937"/>
                <a:gd name="csY2" fmla="*/ 1581871 h 1581871"/>
                <a:gd name="csX3" fmla="*/ 0 w 2129937"/>
                <a:gd name="csY3" fmla="*/ 1581871 h 1581871"/>
                <a:gd name="csX4" fmla="*/ 0 w 2129937"/>
                <a:gd name="csY4" fmla="*/ 0 h 1581871"/>
                <a:gd name="csX0" fmla="*/ 0 w 2129937"/>
                <a:gd name="csY0" fmla="*/ 827314 h 2409185"/>
                <a:gd name="csX1" fmla="*/ 2129937 w 2129937"/>
                <a:gd name="csY1" fmla="*/ 0 h 2409185"/>
                <a:gd name="csX2" fmla="*/ 2129937 w 2129937"/>
                <a:gd name="csY2" fmla="*/ 2409185 h 2409185"/>
                <a:gd name="csX3" fmla="*/ 0 w 2129937"/>
                <a:gd name="csY3" fmla="*/ 2409185 h 2409185"/>
                <a:gd name="csX4" fmla="*/ 0 w 2129937"/>
                <a:gd name="csY4" fmla="*/ 827314 h 2409185"/>
                <a:gd name="csX0" fmla="*/ 348343 w 2478280"/>
                <a:gd name="csY0" fmla="*/ 827314 h 2409185"/>
                <a:gd name="csX1" fmla="*/ 2478280 w 2478280"/>
                <a:gd name="csY1" fmla="*/ 0 h 2409185"/>
                <a:gd name="csX2" fmla="*/ 2478280 w 2478280"/>
                <a:gd name="csY2" fmla="*/ 2409185 h 2409185"/>
                <a:gd name="csX3" fmla="*/ 0 w 2478280"/>
                <a:gd name="csY3" fmla="*/ 2387413 h 2409185"/>
                <a:gd name="csX4" fmla="*/ 348343 w 2478280"/>
                <a:gd name="csY4" fmla="*/ 827314 h 24091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478280" h="2409185">
                  <a:moveTo>
                    <a:pt x="348343" y="827314"/>
                  </a:moveTo>
                  <a:lnTo>
                    <a:pt x="2478280" y="0"/>
                  </a:lnTo>
                  <a:lnTo>
                    <a:pt x="2478280" y="2409185"/>
                  </a:lnTo>
                  <a:lnTo>
                    <a:pt x="0" y="2387413"/>
                  </a:lnTo>
                  <a:lnTo>
                    <a:pt x="348343" y="827314"/>
                  </a:lnTo>
                  <a:close/>
                </a:path>
              </a:pathLst>
            </a:custGeom>
            <a:solidFill>
              <a:srgbClr val="D1006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F6A6E435-C375-6AA9-7C81-409E23E31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1198" y="5659893"/>
              <a:ext cx="1606845" cy="653540"/>
            </a:xfrm>
            <a:prstGeom prst="rect">
              <a:avLst/>
            </a:prstGeom>
          </p:spPr>
        </p:pic>
      </p:grpSp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08212872-1D56-CBC5-C754-9B4BFFBEF9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34" y="5168813"/>
            <a:ext cx="7772400" cy="16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1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27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986EDA-C22C-8C2B-EACB-CD12D2A1C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79C260E-CBFA-2813-8011-5FC044159466}"/>
              </a:ext>
            </a:extLst>
          </p:cNvPr>
          <p:cNvGrpSpPr/>
          <p:nvPr/>
        </p:nvGrpSpPr>
        <p:grpSpPr>
          <a:xfrm>
            <a:off x="967409" y="1255024"/>
            <a:ext cx="6032139" cy="4086863"/>
            <a:chOff x="614884" y="1044182"/>
            <a:chExt cx="5481118" cy="36177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112E2A-D522-CB63-B959-107C90F28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862" r="4355" b="24150"/>
            <a:stretch>
              <a:fillRect/>
            </a:stretch>
          </p:blipFill>
          <p:spPr>
            <a:xfrm>
              <a:off x="614884" y="1044182"/>
              <a:ext cx="5481118" cy="3617759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AFF4ABC-AD70-024F-8FFB-7C104D57B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6697"/>
            <a:stretch>
              <a:fillRect/>
            </a:stretch>
          </p:blipFill>
          <p:spPr>
            <a:xfrm>
              <a:off x="4248555" y="2473693"/>
              <a:ext cx="926979" cy="63079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08F1A26-93B5-BAC8-0466-DB0E5DED0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558" y="1741580"/>
            <a:ext cx="1690355" cy="484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DDE3B9-CE34-C75B-96CB-666212437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624" y="4072351"/>
            <a:ext cx="1195242" cy="996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AC812C-C707-081B-BF39-8B4D2747D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4596" y="5659938"/>
            <a:ext cx="2380375" cy="7859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FC1631-2D18-4D96-F086-EFB6D358AD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2352" y="1774911"/>
            <a:ext cx="975884" cy="4453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62FFA3-2B47-611A-9ED1-C722DE7595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596" t="28874" b="29716"/>
          <a:stretch>
            <a:fillRect/>
          </a:stretch>
        </p:blipFill>
        <p:spPr>
          <a:xfrm>
            <a:off x="5936974" y="3085945"/>
            <a:ext cx="964370" cy="3327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C7A5E8-DD8F-580E-6E84-09B5B7A2933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6188" t="957" r="4694" b="507"/>
          <a:stretch>
            <a:fillRect/>
          </a:stretch>
        </p:blipFill>
        <p:spPr>
          <a:xfrm>
            <a:off x="7245230" y="1380921"/>
            <a:ext cx="3383016" cy="37356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DA5218-4C76-BB9B-7E62-2F25435E5556}"/>
              </a:ext>
            </a:extLst>
          </p:cNvPr>
          <p:cNvSpPr txBox="1"/>
          <p:nvPr/>
        </p:nvSpPr>
        <p:spPr>
          <a:xfrm>
            <a:off x="725096" y="311340"/>
            <a:ext cx="5990935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 dirty="0">
                <a:solidFill>
                  <a:srgbClr val="F12B88"/>
                </a:solidFill>
                <a:latin typeface="Inclusive Sans"/>
              </a:rPr>
              <a:t>What is </a:t>
            </a:r>
            <a:r>
              <a:rPr lang="en-US" sz="4800" b="1" dirty="0" err="1">
                <a:solidFill>
                  <a:srgbClr val="F12B88"/>
                </a:solidFill>
                <a:latin typeface="Inclusive Sans"/>
              </a:rPr>
              <a:t>MusicFutures</a:t>
            </a:r>
            <a:r>
              <a:rPr lang="en-US" sz="4800" b="1" dirty="0">
                <a:solidFill>
                  <a:srgbClr val="F12B88"/>
                </a:solidFill>
                <a:latin typeface="Inclusive Sans"/>
              </a:rPr>
              <a:t>?</a:t>
            </a:r>
            <a:endParaRPr lang="en-US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92A32680-77E7-A813-D7E3-74544BA9935A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4FC4B9C-920C-0CB0-5FA3-46D0F7F50E8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8745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27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7FD465-DA08-017B-ED46-F7CA8EDB8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9FBE719-6AA0-F247-06D9-2357C7F640BE}"/>
              </a:ext>
            </a:extLst>
          </p:cNvPr>
          <p:cNvSpPr txBox="1"/>
          <p:nvPr/>
        </p:nvSpPr>
        <p:spPr>
          <a:xfrm>
            <a:off x="722697" y="2126079"/>
            <a:ext cx="11292840" cy="19645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i="1" dirty="0" err="1">
                <a:solidFill>
                  <a:schemeClr val="bg1"/>
                </a:solidFill>
                <a:latin typeface="Inclusive Sans"/>
                <a:cs typeface="Inclusive Sans SemiBold" pitchFamily="2" charset="0"/>
              </a:rPr>
              <a:t>MusicFutures</a:t>
            </a:r>
            <a:r>
              <a:rPr lang="en-GB" sz="2800" dirty="0">
                <a:solidFill>
                  <a:schemeClr val="bg1"/>
                </a:solidFill>
                <a:latin typeface="Inclusive Sans"/>
                <a:cs typeface="Inclusive Sans Medium" pitchFamily="2" charset="0"/>
              </a:rPr>
              <a:t> … is driving the next generation of the music industry across the Liverpool City Region — supporting artists, entrepreneurs and creative businesses to grow, innovate and thrive.</a:t>
            </a:r>
            <a:endParaRPr lang="en-US" sz="2800" dirty="0">
              <a:solidFill>
                <a:schemeClr val="bg1"/>
              </a:solidFill>
              <a:latin typeface="Inclusive Sans"/>
              <a:cs typeface="Inclusive Sans Medium" pitchFamily="2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15BCBE73-60F8-62F7-51E9-C415EC1E3571}"/>
              </a:ext>
            </a:extLst>
          </p:cNvPr>
          <p:cNvSpPr txBox="1"/>
          <p:nvPr/>
        </p:nvSpPr>
        <p:spPr>
          <a:xfrm>
            <a:off x="707056" y="799690"/>
            <a:ext cx="2175596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>
                <a:solidFill>
                  <a:srgbClr val="F12B88"/>
                </a:solidFill>
                <a:latin typeface="Inclusive Sans"/>
              </a:rPr>
              <a:t>Mission</a:t>
            </a:r>
            <a:endParaRPr lang="en-US">
              <a:latin typeface="Inclusive Sans Medium"/>
            </a:endParaRP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61724E4-BB07-DB8E-75E6-7F216664DF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B39D900-B0ED-C2CC-1E16-2A97CD65F6C4}"/>
              </a:ext>
            </a:extLst>
          </p:cNvPr>
          <p:cNvGrpSpPr/>
          <p:nvPr/>
        </p:nvGrpSpPr>
        <p:grpSpPr>
          <a:xfrm>
            <a:off x="9721111" y="4480062"/>
            <a:ext cx="2478280" cy="2409185"/>
            <a:chOff x="9721111" y="4480062"/>
            <a:chExt cx="2478280" cy="2409185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2A06016-3C33-0EC3-F276-19073EF09239}"/>
                </a:ext>
              </a:extLst>
            </p:cNvPr>
            <p:cNvSpPr/>
            <p:nvPr/>
          </p:nvSpPr>
          <p:spPr>
            <a:xfrm>
              <a:off x="9721111" y="4480062"/>
              <a:ext cx="2478280" cy="2409185"/>
            </a:xfrm>
            <a:custGeom>
              <a:avLst/>
              <a:gdLst>
                <a:gd name="csX0" fmla="*/ 0 w 2129937"/>
                <a:gd name="csY0" fmla="*/ 0 h 1581871"/>
                <a:gd name="csX1" fmla="*/ 2129937 w 2129937"/>
                <a:gd name="csY1" fmla="*/ 0 h 1581871"/>
                <a:gd name="csX2" fmla="*/ 2129937 w 2129937"/>
                <a:gd name="csY2" fmla="*/ 1581871 h 1581871"/>
                <a:gd name="csX3" fmla="*/ 0 w 2129937"/>
                <a:gd name="csY3" fmla="*/ 1581871 h 1581871"/>
                <a:gd name="csX4" fmla="*/ 0 w 2129937"/>
                <a:gd name="csY4" fmla="*/ 0 h 1581871"/>
                <a:gd name="csX0" fmla="*/ 0 w 2129937"/>
                <a:gd name="csY0" fmla="*/ 827314 h 2409185"/>
                <a:gd name="csX1" fmla="*/ 2129937 w 2129937"/>
                <a:gd name="csY1" fmla="*/ 0 h 2409185"/>
                <a:gd name="csX2" fmla="*/ 2129937 w 2129937"/>
                <a:gd name="csY2" fmla="*/ 2409185 h 2409185"/>
                <a:gd name="csX3" fmla="*/ 0 w 2129937"/>
                <a:gd name="csY3" fmla="*/ 2409185 h 2409185"/>
                <a:gd name="csX4" fmla="*/ 0 w 2129937"/>
                <a:gd name="csY4" fmla="*/ 827314 h 2409185"/>
                <a:gd name="csX0" fmla="*/ 348343 w 2478280"/>
                <a:gd name="csY0" fmla="*/ 827314 h 2409185"/>
                <a:gd name="csX1" fmla="*/ 2478280 w 2478280"/>
                <a:gd name="csY1" fmla="*/ 0 h 2409185"/>
                <a:gd name="csX2" fmla="*/ 2478280 w 2478280"/>
                <a:gd name="csY2" fmla="*/ 2409185 h 2409185"/>
                <a:gd name="csX3" fmla="*/ 0 w 2478280"/>
                <a:gd name="csY3" fmla="*/ 2387413 h 2409185"/>
                <a:gd name="csX4" fmla="*/ 348343 w 2478280"/>
                <a:gd name="csY4" fmla="*/ 827314 h 24091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478280" h="2409185">
                  <a:moveTo>
                    <a:pt x="348343" y="827314"/>
                  </a:moveTo>
                  <a:lnTo>
                    <a:pt x="2478280" y="0"/>
                  </a:lnTo>
                  <a:lnTo>
                    <a:pt x="2478280" y="2409185"/>
                  </a:lnTo>
                  <a:lnTo>
                    <a:pt x="0" y="2387413"/>
                  </a:lnTo>
                  <a:lnTo>
                    <a:pt x="348343" y="827314"/>
                  </a:lnTo>
                  <a:close/>
                </a:path>
              </a:pathLst>
            </a:custGeom>
            <a:solidFill>
              <a:srgbClr val="D1006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BA9B9B5D-D354-5358-664A-F3C29DFA7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1198" y="5659893"/>
              <a:ext cx="1606845" cy="653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855187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27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989435-FAEC-A9F2-926E-2D2A3B844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957A80-103B-83B8-7669-ACE56CDE63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57" r="30580"/>
          <a:stretch>
            <a:fillRect/>
          </a:stretch>
        </p:blipFill>
        <p:spPr>
          <a:xfrm>
            <a:off x="0" y="0"/>
            <a:ext cx="558002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45529F-80DD-26A3-69F8-BA907D6DC129}"/>
              </a:ext>
            </a:extLst>
          </p:cNvPr>
          <p:cNvSpPr txBox="1"/>
          <p:nvPr/>
        </p:nvSpPr>
        <p:spPr>
          <a:xfrm>
            <a:off x="6096000" y="475318"/>
            <a:ext cx="3821723" cy="461665"/>
          </a:xfrm>
          <a:prstGeom prst="rect">
            <a:avLst/>
          </a:prstGeom>
          <a:solidFill>
            <a:srgbClr val="2D327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FBF2EC"/>
                </a:solidFill>
                <a:latin typeface="Inclusive Sans"/>
              </a:rPr>
              <a:t>Innovation &amp; R+D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DC8CF-A13A-0EF4-BDC3-94DC23DA1721}"/>
              </a:ext>
            </a:extLst>
          </p:cNvPr>
          <p:cNvSpPr txBox="1"/>
          <p:nvPr/>
        </p:nvSpPr>
        <p:spPr>
          <a:xfrm>
            <a:off x="6096000" y="2022764"/>
            <a:ext cx="3821723" cy="461665"/>
          </a:xfrm>
          <a:prstGeom prst="rect">
            <a:avLst/>
          </a:prstGeom>
          <a:solidFill>
            <a:srgbClr val="2D327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FBF2EC"/>
                </a:solidFill>
                <a:latin typeface="Inclusive Sans"/>
              </a:rPr>
              <a:t>Skills &amp; Talent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993C1-E371-1272-9786-3FB30F0048C4}"/>
              </a:ext>
            </a:extLst>
          </p:cNvPr>
          <p:cNvSpPr txBox="1"/>
          <p:nvPr/>
        </p:nvSpPr>
        <p:spPr>
          <a:xfrm>
            <a:off x="6096000" y="3644539"/>
            <a:ext cx="3821723" cy="461665"/>
          </a:xfrm>
          <a:prstGeom prst="rect">
            <a:avLst/>
          </a:prstGeom>
          <a:solidFill>
            <a:srgbClr val="2D327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FBF2EC"/>
                </a:solidFill>
                <a:latin typeface="Inclusive Sans"/>
              </a:rPr>
              <a:t>Entrepreneurship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4ACEF4-AD90-735F-91FB-B2146F422602}"/>
              </a:ext>
            </a:extLst>
          </p:cNvPr>
          <p:cNvSpPr txBox="1"/>
          <p:nvPr/>
        </p:nvSpPr>
        <p:spPr>
          <a:xfrm>
            <a:off x="6095999" y="5260904"/>
            <a:ext cx="3821723" cy="461665"/>
          </a:xfrm>
          <a:prstGeom prst="rect">
            <a:avLst/>
          </a:prstGeom>
          <a:solidFill>
            <a:srgbClr val="2D327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FBF2EC"/>
                </a:solidFill>
                <a:latin typeface="Inclusive Sans"/>
              </a:rPr>
              <a:t>Policy &amp; Research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C6EEF-F920-01A5-EF64-09C89E9AB1F7}"/>
              </a:ext>
            </a:extLst>
          </p:cNvPr>
          <p:cNvSpPr txBox="1"/>
          <p:nvPr/>
        </p:nvSpPr>
        <p:spPr>
          <a:xfrm>
            <a:off x="6095418" y="933870"/>
            <a:ext cx="54864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highlight>
                  <a:srgbClr val="2D3271"/>
                </a:highlight>
                <a:latin typeface="Inclusive Sans"/>
              </a:rPr>
              <a:t>Powering music innovation by linking creative talent with advanced research and technology to develop future-ready products, services and experiences.</a:t>
            </a:r>
            <a:endParaRPr lang="en-US">
              <a:solidFill>
                <a:schemeClr val="bg1"/>
              </a:solidFill>
              <a:latin typeface="Inclusive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A2996-0861-6747-E194-08A68C750F6F}"/>
              </a:ext>
            </a:extLst>
          </p:cNvPr>
          <p:cNvSpPr txBox="1"/>
          <p:nvPr/>
        </p:nvSpPr>
        <p:spPr>
          <a:xfrm>
            <a:off x="6096000" y="2486526"/>
            <a:ext cx="55880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Developing the next generation of diverse </a:t>
            </a:r>
            <a:r>
              <a:rPr lang="en-US" sz="1200" b="0" i="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music talent </a:t>
            </a:r>
            <a:r>
              <a:rPr lang="en-US" sz="120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by providing high-quality training, professional development </a:t>
            </a:r>
            <a:r>
              <a:rPr lang="en-US" sz="1200" b="0" i="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and </a:t>
            </a:r>
            <a:r>
              <a:rPr lang="en-US" sz="120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access </a:t>
            </a:r>
            <a:r>
              <a:rPr lang="en-US" sz="1200" b="0" i="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to </a:t>
            </a:r>
            <a:r>
              <a:rPr lang="en-US" sz="120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research</a:t>
            </a:r>
            <a:r>
              <a:rPr lang="en-US" sz="1200" b="0" i="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, </a:t>
            </a:r>
            <a:r>
              <a:rPr lang="en-US" sz="120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technology </a:t>
            </a:r>
            <a:r>
              <a:rPr lang="en-US" sz="1200" b="0" i="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and </a:t>
            </a:r>
            <a:r>
              <a:rPr lang="en-US" sz="120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industry expertise</a:t>
            </a:r>
            <a:r>
              <a:rPr lang="en-US" sz="1200" b="0" i="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.</a:t>
            </a:r>
            <a:endParaRPr lang="en-US" sz="1200">
              <a:highlight>
                <a:srgbClr val="2D3271"/>
              </a:highlight>
              <a:latin typeface="Inclusive Sans"/>
            </a:endParaRPr>
          </a:p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51C1B-56C1-82C4-4EB5-252A066987F2}"/>
              </a:ext>
            </a:extLst>
          </p:cNvPr>
          <p:cNvSpPr txBox="1"/>
          <p:nvPr/>
        </p:nvSpPr>
        <p:spPr>
          <a:xfrm>
            <a:off x="6096000" y="4104104"/>
            <a:ext cx="55880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Driving entrepreneurship in the </a:t>
            </a:r>
            <a:r>
              <a:rPr lang="en-US" sz="1200" b="0" i="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music </a:t>
            </a:r>
            <a:r>
              <a:rPr lang="en-US" sz="120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sector by enabling SMEs, entrepreneurs </a:t>
            </a:r>
            <a:r>
              <a:rPr lang="en-US" sz="1200" b="0" i="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and </a:t>
            </a:r>
            <a:r>
              <a:rPr lang="en-US" sz="120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artists </a:t>
            </a:r>
            <a:r>
              <a:rPr lang="en-US" sz="1200" b="0" i="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to </a:t>
            </a:r>
            <a:r>
              <a:rPr lang="en-US" sz="120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innovate, grow</a:t>
            </a:r>
            <a:r>
              <a:rPr lang="en-US" sz="1200" b="0" i="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, </a:t>
            </a:r>
            <a:r>
              <a:rPr lang="en-US" sz="120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attract investment </a:t>
            </a:r>
            <a:r>
              <a:rPr lang="en-US" sz="1200" b="0" i="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and </a:t>
            </a:r>
            <a:r>
              <a:rPr lang="en-US" sz="120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create resilient, sustainability</a:t>
            </a:r>
            <a:r>
              <a:rPr lang="en-US" sz="1200" b="0" i="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.</a:t>
            </a:r>
            <a:endParaRPr lang="en-US">
              <a:latin typeface="Inclusive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326B16-30FC-0855-AB6A-7A76C77E5290}"/>
              </a:ext>
            </a:extLst>
          </p:cNvPr>
          <p:cNvSpPr txBox="1"/>
          <p:nvPr/>
        </p:nvSpPr>
        <p:spPr>
          <a:xfrm>
            <a:off x="6096000" y="5721683"/>
            <a:ext cx="55880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Shaping the future of the </a:t>
            </a:r>
            <a:r>
              <a:rPr lang="en-US" sz="1200" b="0" i="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music </a:t>
            </a:r>
            <a:r>
              <a:rPr lang="en-US" sz="120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sector through research </a:t>
            </a:r>
            <a:r>
              <a:rPr lang="en-US" sz="1200" b="0" i="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and </a:t>
            </a:r>
            <a:r>
              <a:rPr lang="en-US" sz="120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policy development that supports a fair</a:t>
            </a:r>
            <a:r>
              <a:rPr lang="en-US" sz="1200" b="0" i="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, </a:t>
            </a:r>
            <a:r>
              <a:rPr lang="en-US" sz="120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inclusive </a:t>
            </a:r>
            <a:r>
              <a:rPr lang="en-US" sz="1200" b="0" i="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and </a:t>
            </a:r>
            <a:r>
              <a:rPr lang="en-US" sz="120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thriving ecosystem</a:t>
            </a:r>
            <a:r>
              <a:rPr lang="en-US" sz="1200" b="0" i="0" dirty="0">
                <a:solidFill>
                  <a:srgbClr val="FFFFFF"/>
                </a:solidFill>
                <a:highlight>
                  <a:srgbClr val="2D3271"/>
                </a:highlight>
                <a:latin typeface="Inclusive Sans"/>
                <a:ea typeface="Inclusive Sans"/>
                <a:cs typeface="Inclusive Sans"/>
              </a:rPr>
              <a:t>.</a:t>
            </a:r>
            <a:endParaRPr lang="en-US">
              <a:latin typeface="Inclusive Sans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F8E66E6-C5AB-2E53-1768-0428783CC32D}"/>
              </a:ext>
            </a:extLst>
          </p:cNvPr>
          <p:cNvSpPr/>
          <p:nvPr/>
        </p:nvSpPr>
        <p:spPr>
          <a:xfrm flipH="1">
            <a:off x="766" y="4513192"/>
            <a:ext cx="2239493" cy="234292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C69AB47-015F-9D14-3284-B8CF6F0589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42" y="5620136"/>
            <a:ext cx="1606845" cy="6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1082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BF65F-4E77-A9B7-DDE2-B336C8150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5EFF96A7-3073-BCD9-5E89-7CAB1800F34D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BD48DE4-9EC2-909E-1099-3E886AFD68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EBCCC9-CDD5-9E98-98D2-7B6DCA5C0623}"/>
              </a:ext>
            </a:extLst>
          </p:cNvPr>
          <p:cNvSpPr txBox="1"/>
          <p:nvPr/>
        </p:nvSpPr>
        <p:spPr>
          <a:xfrm>
            <a:off x="2021787" y="2151054"/>
            <a:ext cx="8291725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dirty="0" err="1">
                <a:solidFill>
                  <a:schemeClr val="bg1"/>
                </a:solidFill>
                <a:latin typeface="Inclusive Sans"/>
              </a:rPr>
              <a:t>MusicFutures</a:t>
            </a:r>
            <a:r>
              <a:rPr lang="en-GB" sz="2000" dirty="0">
                <a:solidFill>
                  <a:schemeClr val="bg1"/>
                </a:solidFill>
                <a:latin typeface="Inclusive Sans"/>
              </a:rPr>
              <a:t> is launching the first round of its Innovation Fund to support small and medium-sized enterprises (SMEs) developing the next generation of inclusive and sustainable music technologies, experiences, tools, and business models. </a:t>
            </a:r>
            <a:endParaRPr lang="en-US" sz="2000">
              <a:solidFill>
                <a:schemeClr val="bg1"/>
              </a:solidFill>
              <a:latin typeface="Inclusive Sans"/>
            </a:endParaRPr>
          </a:p>
          <a:p>
            <a:endParaRPr lang="en-GB" sz="2000" dirty="0">
              <a:solidFill>
                <a:schemeClr val="bg1"/>
              </a:solidFill>
              <a:latin typeface="Inclusive Sans"/>
            </a:endParaRPr>
          </a:p>
          <a:p>
            <a:r>
              <a:rPr lang="en-GB" sz="2000">
                <a:solidFill>
                  <a:schemeClr val="bg1"/>
                </a:solidFill>
                <a:latin typeface="Inclusive Sans"/>
              </a:rPr>
              <a:t>We are looking to support ambitious, forward-thinking projects across </a:t>
            </a:r>
            <a:r>
              <a:rPr lang="en-GB" sz="2000" dirty="0">
                <a:solidFill>
                  <a:schemeClr val="bg1"/>
                </a:solidFill>
                <a:latin typeface="Inclusive Sans"/>
              </a:rPr>
              <a:t>the Liverpool City Region (LCR) that have the potential to transform the music sector. Your project can be at any stage. </a:t>
            </a:r>
            <a:endParaRPr lang="en-US" sz="2000">
              <a:solidFill>
                <a:schemeClr val="bg1"/>
              </a:solidFill>
              <a:latin typeface="Inclusive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C2778-C62B-FC6D-0734-B2A397B4A5C1}"/>
              </a:ext>
            </a:extLst>
          </p:cNvPr>
          <p:cNvSpPr txBox="1"/>
          <p:nvPr/>
        </p:nvSpPr>
        <p:spPr>
          <a:xfrm>
            <a:off x="725096" y="311340"/>
            <a:ext cx="6017481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F12B88"/>
                </a:solidFill>
                <a:latin typeface="Inclusive Sans"/>
              </a:rPr>
              <a:t>Music Innovation Fund</a:t>
            </a:r>
            <a:endParaRPr lang="en-US">
              <a:latin typeface="Inclusive Sans"/>
            </a:endParaRPr>
          </a:p>
        </p:txBody>
      </p:sp>
    </p:spTree>
    <p:extLst>
      <p:ext uri="{BB962C8B-B14F-4D97-AF65-F5344CB8AC3E}">
        <p14:creationId xmlns:p14="http://schemas.microsoft.com/office/powerpoint/2010/main" val="2080192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6BEFC-0F8E-A1D2-A6A4-515AD0702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B991609-AA98-B329-85EA-18A838444E7A}"/>
              </a:ext>
            </a:extLst>
          </p:cNvPr>
          <p:cNvSpPr/>
          <p:nvPr/>
        </p:nvSpPr>
        <p:spPr>
          <a:xfrm>
            <a:off x="9721111" y="4480062"/>
            <a:ext cx="2478280" cy="2409185"/>
          </a:xfrm>
          <a:custGeom>
            <a:avLst/>
            <a:gdLst>
              <a:gd name="csX0" fmla="*/ 0 w 2129937"/>
              <a:gd name="csY0" fmla="*/ 0 h 1581871"/>
              <a:gd name="csX1" fmla="*/ 2129937 w 2129937"/>
              <a:gd name="csY1" fmla="*/ 0 h 1581871"/>
              <a:gd name="csX2" fmla="*/ 2129937 w 2129937"/>
              <a:gd name="csY2" fmla="*/ 1581871 h 1581871"/>
              <a:gd name="csX3" fmla="*/ 0 w 2129937"/>
              <a:gd name="csY3" fmla="*/ 1581871 h 1581871"/>
              <a:gd name="csX4" fmla="*/ 0 w 2129937"/>
              <a:gd name="csY4" fmla="*/ 0 h 1581871"/>
              <a:gd name="csX0" fmla="*/ 0 w 2129937"/>
              <a:gd name="csY0" fmla="*/ 827314 h 2409185"/>
              <a:gd name="csX1" fmla="*/ 2129937 w 2129937"/>
              <a:gd name="csY1" fmla="*/ 0 h 2409185"/>
              <a:gd name="csX2" fmla="*/ 2129937 w 2129937"/>
              <a:gd name="csY2" fmla="*/ 2409185 h 2409185"/>
              <a:gd name="csX3" fmla="*/ 0 w 2129937"/>
              <a:gd name="csY3" fmla="*/ 2409185 h 2409185"/>
              <a:gd name="csX4" fmla="*/ 0 w 2129937"/>
              <a:gd name="csY4" fmla="*/ 827314 h 2409185"/>
              <a:gd name="csX0" fmla="*/ 348343 w 2478280"/>
              <a:gd name="csY0" fmla="*/ 827314 h 2409185"/>
              <a:gd name="csX1" fmla="*/ 2478280 w 2478280"/>
              <a:gd name="csY1" fmla="*/ 0 h 2409185"/>
              <a:gd name="csX2" fmla="*/ 2478280 w 2478280"/>
              <a:gd name="csY2" fmla="*/ 2409185 h 2409185"/>
              <a:gd name="csX3" fmla="*/ 0 w 2478280"/>
              <a:gd name="csY3" fmla="*/ 2387413 h 2409185"/>
              <a:gd name="csX4" fmla="*/ 348343 w 2478280"/>
              <a:gd name="csY4" fmla="*/ 827314 h 2409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78280" h="2409185">
                <a:moveTo>
                  <a:pt x="348343" y="827314"/>
                </a:moveTo>
                <a:lnTo>
                  <a:pt x="2478280" y="0"/>
                </a:lnTo>
                <a:lnTo>
                  <a:pt x="2478280" y="2409185"/>
                </a:lnTo>
                <a:lnTo>
                  <a:pt x="0" y="2387413"/>
                </a:lnTo>
                <a:lnTo>
                  <a:pt x="348343" y="827314"/>
                </a:lnTo>
                <a:close/>
              </a:path>
            </a:pathLst>
          </a:custGeom>
          <a:solidFill>
            <a:srgbClr val="D100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DA97F6A-5E51-A4CD-C606-80E73FFCDB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198" y="5659893"/>
            <a:ext cx="1606845" cy="653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F65119-939E-3876-F540-6BBE5CBA6AF2}"/>
              </a:ext>
            </a:extLst>
          </p:cNvPr>
          <p:cNvSpPr txBox="1"/>
          <p:nvPr/>
        </p:nvSpPr>
        <p:spPr>
          <a:xfrm>
            <a:off x="1288473" y="1981200"/>
            <a:ext cx="10111801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>
                <a:solidFill>
                  <a:schemeClr val="bg1"/>
                </a:solidFill>
                <a:latin typeface="Inclusive Sans"/>
              </a:rPr>
              <a:t>Successful applicants will receive:</a:t>
            </a:r>
            <a:endParaRPr lang="en-US" sz="2400" b="1">
              <a:solidFill>
                <a:schemeClr val="bg1"/>
              </a:solidFill>
              <a:latin typeface="Inclusive Sans"/>
            </a:endParaRPr>
          </a:p>
          <a:p>
            <a:pPr>
              <a:lnSpc>
                <a:spcPct val="150000"/>
              </a:lnSpc>
            </a:pPr>
            <a:br>
              <a:rPr lang="en-GB" sz="2400" dirty="0">
                <a:latin typeface="Inclusive Sans"/>
              </a:rPr>
            </a:br>
            <a:r>
              <a:rPr lang="en-GB" sz="2400">
                <a:solidFill>
                  <a:schemeClr val="bg1"/>
                </a:solidFill>
                <a:latin typeface="Inclusive Sans"/>
              </a:rPr>
              <a:t> 	Up to £20,000 in direct financial support</a:t>
            </a:r>
            <a:endParaRPr lang="en-US" sz="2400">
              <a:solidFill>
                <a:schemeClr val="bg1"/>
              </a:solidFill>
              <a:latin typeface="Inclusive Sans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Inclusive Sans"/>
              </a:rPr>
              <a:t>	Additional business support (Bootcamps/Mentoring)</a:t>
            </a:r>
            <a:endParaRPr lang="en-US" sz="2400">
              <a:solidFill>
                <a:schemeClr val="bg1"/>
              </a:solidFill>
              <a:latin typeface="Inclusive Sans"/>
            </a:endParaRPr>
          </a:p>
          <a:p>
            <a:endParaRPr lang="en-GB" sz="2400" dirty="0">
              <a:solidFill>
                <a:schemeClr val="bg1"/>
              </a:solidFill>
              <a:latin typeface="Inclusive Sans"/>
            </a:endParaRPr>
          </a:p>
          <a:p>
            <a:r>
              <a:rPr lang="en-GB" sz="2400" dirty="0">
                <a:solidFill>
                  <a:schemeClr val="bg1"/>
                </a:solidFill>
                <a:latin typeface="Inclusive Sans"/>
              </a:rPr>
              <a:t>The fund will help you to develop, prototype, test, or launch an idea </a:t>
            </a:r>
            <a:br>
              <a:rPr lang="en-GB" sz="2400" dirty="0">
                <a:latin typeface="Inclusive Sans"/>
              </a:rPr>
            </a:br>
            <a:r>
              <a:rPr lang="en-GB" sz="2400" dirty="0">
                <a:solidFill>
                  <a:schemeClr val="bg1"/>
                </a:solidFill>
                <a:latin typeface="Inclusive Sans"/>
              </a:rPr>
              <a:t>for scalable products, services, processes or experiences.</a:t>
            </a:r>
          </a:p>
          <a:p>
            <a:endParaRPr lang="en-GB" sz="2400" dirty="0">
              <a:solidFill>
                <a:schemeClr val="bg1"/>
              </a:solidFill>
              <a:latin typeface="Inclusive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62BF5-96CD-414E-BA31-6307D6508C48}"/>
              </a:ext>
            </a:extLst>
          </p:cNvPr>
          <p:cNvSpPr txBox="1"/>
          <p:nvPr/>
        </p:nvSpPr>
        <p:spPr>
          <a:xfrm>
            <a:off x="725096" y="311340"/>
            <a:ext cx="4525085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F12B88"/>
                </a:solidFill>
                <a:latin typeface="Inclusive Sans"/>
              </a:rPr>
              <a:t>What's on Offer?</a:t>
            </a:r>
            <a:endParaRPr lang="en-US">
              <a:latin typeface="Inclusive Sans"/>
            </a:endParaRPr>
          </a:p>
        </p:txBody>
      </p:sp>
      <p:pic>
        <p:nvPicPr>
          <p:cNvPr id="4" name="Picture 3" descr="A black and white checkered pattern&#10;&#10;AI-generated content may be incorrect.">
            <a:extLst>
              <a:ext uri="{FF2B5EF4-FFF2-40B4-BE49-F238E27FC236}">
                <a16:creationId xmlns:a16="http://schemas.microsoft.com/office/drawing/2014/main" id="{BE23E4A3-9DB8-C6F6-890B-0358918E8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912" y="3286186"/>
            <a:ext cx="372082" cy="283025"/>
          </a:xfrm>
          <a:prstGeom prst="rect">
            <a:avLst/>
          </a:prstGeom>
        </p:spPr>
      </p:pic>
      <p:pic>
        <p:nvPicPr>
          <p:cNvPr id="6" name="Picture 5" descr="A black and white checkered pattern&#10;&#10;AI-generated content may be incorrect.">
            <a:extLst>
              <a:ext uri="{FF2B5EF4-FFF2-40B4-BE49-F238E27FC236}">
                <a16:creationId xmlns:a16="http://schemas.microsoft.com/office/drawing/2014/main" id="{049BE94D-95EA-5068-6FED-9893DE17C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912" y="3869232"/>
            <a:ext cx="372082" cy="28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66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BC412516AE634D8E55FD212DB7F113" ma:contentTypeVersion="14" ma:contentTypeDescription="Create a new document." ma:contentTypeScope="" ma:versionID="b2541e91e07b3f34c970accc0d43783d">
  <xsd:schema xmlns:xsd="http://www.w3.org/2001/XMLSchema" xmlns:xs="http://www.w3.org/2001/XMLSchema" xmlns:p="http://schemas.microsoft.com/office/2006/metadata/properties" xmlns:ns2="1b8b723a-7d0c-49e7-a58e-e0bc0711184d" xmlns:ns3="d46da377-9443-4afa-aaef-317dc9cd6124" targetNamespace="http://schemas.microsoft.com/office/2006/metadata/properties" ma:root="true" ma:fieldsID="bc63b804b2f606b22cd030a67b8de9cb" ns2:_="" ns3:_="">
    <xsd:import namespace="1b8b723a-7d0c-49e7-a58e-e0bc0711184d"/>
    <xsd:import namespace="d46da377-9443-4afa-aaef-317dc9cd61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b723a-7d0c-49e7-a58e-e0bc071118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fd38f81-9561-40ce-98eb-cd713668d4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6da377-9443-4afa-aaef-317dc9cd612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f86e1ea-a846-4b23-8682-5c26b76e6219}" ma:internalName="TaxCatchAll" ma:showField="CatchAllData" ma:web="d46da377-9443-4afa-aaef-317dc9cd61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8b723a-7d0c-49e7-a58e-e0bc0711184d">
      <Terms xmlns="http://schemas.microsoft.com/office/infopath/2007/PartnerControls"/>
    </lcf76f155ced4ddcb4097134ff3c332f>
    <TaxCatchAll xmlns="d46da377-9443-4afa-aaef-317dc9cd612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93021F-4F6E-49C2-86F5-A8BB226AC9F1}">
  <ds:schemaRefs>
    <ds:schemaRef ds:uri="1b8b723a-7d0c-49e7-a58e-e0bc0711184d"/>
    <ds:schemaRef ds:uri="d46da377-9443-4afa-aaef-317dc9cd61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9E51D43-DE98-4861-BA9A-764824CCCFCA}">
  <ds:schemaRefs>
    <ds:schemaRef ds:uri="1b8b723a-7d0c-49e7-a58e-e0bc0711184d"/>
    <ds:schemaRef ds:uri="d46da377-9443-4afa-aaef-317dc9cd612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2643F6-7999-4328-835D-93F8FC90B02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3255131-b129-4010-86e1-474bfd7e8076}" enabled="0" method="" siteId="{53255131-b129-4010-86e1-474bfd7e80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30</Slides>
  <Notes>30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Connell, Kirsteen</dc:creator>
  <cp:revision>446</cp:revision>
  <dcterms:created xsi:type="dcterms:W3CDTF">2026-02-03T12:09:01Z</dcterms:created>
  <dcterms:modified xsi:type="dcterms:W3CDTF">2026-05-26T13:43:06Z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0x01010001BC412516AE634D8E55FD212DB7F113</vt:lpwstr>
  </property>
  <property fmtid="{D5CDD505-2E9C-101B-9397-08002B2CF9AE}" pid="3" name="MediaServiceImageTags">
    <vt:lpwstr/>
  </property>
</Properties>
</file>